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72" r:id="rId1"/>
  </p:sldMasterIdLst>
  <p:notesMasterIdLst>
    <p:notesMasterId r:id="rId39"/>
  </p:notesMasterIdLst>
  <p:sldIdLst>
    <p:sldId id="256" r:id="rId2"/>
    <p:sldId id="266" r:id="rId3"/>
    <p:sldId id="272" r:id="rId4"/>
    <p:sldId id="281" r:id="rId5"/>
    <p:sldId id="269" r:id="rId6"/>
    <p:sldId id="274" r:id="rId7"/>
    <p:sldId id="275" r:id="rId8"/>
    <p:sldId id="289" r:id="rId9"/>
    <p:sldId id="282" r:id="rId10"/>
    <p:sldId id="306" r:id="rId11"/>
    <p:sldId id="280" r:id="rId12"/>
    <p:sldId id="284" r:id="rId13"/>
    <p:sldId id="324" r:id="rId14"/>
    <p:sldId id="325" r:id="rId15"/>
    <p:sldId id="267" r:id="rId16"/>
    <p:sldId id="286" r:id="rId17"/>
    <p:sldId id="268" r:id="rId18"/>
    <p:sldId id="312" r:id="rId19"/>
    <p:sldId id="335" r:id="rId20"/>
    <p:sldId id="336" r:id="rId21"/>
    <p:sldId id="337" r:id="rId22"/>
    <p:sldId id="338" r:id="rId23"/>
    <p:sldId id="341" r:id="rId24"/>
    <p:sldId id="339" r:id="rId25"/>
    <p:sldId id="342" r:id="rId26"/>
    <p:sldId id="343" r:id="rId27"/>
    <p:sldId id="344" r:id="rId28"/>
    <p:sldId id="345" r:id="rId29"/>
    <p:sldId id="346" r:id="rId30"/>
    <p:sldId id="353" r:id="rId31"/>
    <p:sldId id="347" r:id="rId32"/>
    <p:sldId id="348" r:id="rId33"/>
    <p:sldId id="349" r:id="rId34"/>
    <p:sldId id="350" r:id="rId35"/>
    <p:sldId id="351" r:id="rId36"/>
    <p:sldId id="354" r:id="rId37"/>
    <p:sldId id="352" r:id="rId38"/>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826" autoAdjust="0"/>
    <p:restoredTop sz="82624" autoAdjust="0"/>
  </p:normalViewPr>
  <p:slideViewPr>
    <p:cSldViewPr>
      <p:cViewPr varScale="1">
        <p:scale>
          <a:sx n="96" d="100"/>
          <a:sy n="96" d="100"/>
        </p:scale>
        <p:origin x="1854" y="84"/>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5138"/>
          </a:xfrm>
          <a:prstGeom prst="rect">
            <a:avLst/>
          </a:prstGeom>
        </p:spPr>
        <p:txBody>
          <a:bodyPr vert="horz" lIns="91440" tIns="45720" rIns="91440" bIns="45720" rtlCol="0"/>
          <a:lstStyle>
            <a:lvl1pPr algn="r">
              <a:defRPr sz="1200"/>
            </a:lvl1pPr>
          </a:lstStyle>
          <a:p>
            <a:fld id="{44047C6D-0D98-42F9-BFE5-B2D35829D3AA}" type="datetimeFigureOut">
              <a:rPr lang="en-US" smtClean="0"/>
              <a:pPr/>
              <a:t>4/23/2019</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1440" tIns="45720" rIns="91440" bIns="45720" rtlCol="0" anchor="b"/>
          <a:lstStyle>
            <a:lvl1pPr algn="r">
              <a:defRPr sz="1200"/>
            </a:lvl1pPr>
          </a:lstStyle>
          <a:p>
            <a:fld id="{D4192442-2110-46F8-905E-ACC567ADA58C}" type="slidenum">
              <a:rPr lang="en-US" smtClean="0"/>
              <a:pPr/>
              <a:t>‹#›</a:t>
            </a:fld>
            <a:endParaRPr lang="en-US"/>
          </a:p>
        </p:txBody>
      </p:sp>
    </p:spTree>
    <p:extLst>
      <p:ext uri="{BB962C8B-B14F-4D97-AF65-F5344CB8AC3E}">
        <p14:creationId xmlns:p14="http://schemas.microsoft.com/office/powerpoint/2010/main" val="18078578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4192442-2110-46F8-905E-ACC567ADA58C}" type="slidenum">
              <a:rPr lang="en-US" smtClean="0"/>
              <a:pPr/>
              <a:t>8</a:t>
            </a:fld>
            <a:endParaRPr lang="en-US"/>
          </a:p>
        </p:txBody>
      </p:sp>
    </p:spTree>
    <p:extLst>
      <p:ext uri="{BB962C8B-B14F-4D97-AF65-F5344CB8AC3E}">
        <p14:creationId xmlns:p14="http://schemas.microsoft.com/office/powerpoint/2010/main" val="39307022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pPr>
            <a:r>
              <a:rPr lang="en-US" sz="2000" dirty="0"/>
              <a:t>A wider variety of materials are accepted with the new service!</a:t>
            </a:r>
          </a:p>
          <a:p>
            <a:pPr marL="272290" lvl="1">
              <a:lnSpc>
                <a:spcPct val="120000"/>
              </a:lnSpc>
            </a:pPr>
            <a:r>
              <a:rPr lang="en-US" sz="1800" dirty="0"/>
              <a:t>Electronic waste, such as TVs, computers and mobile phones </a:t>
            </a:r>
            <a:r>
              <a:rPr lang="en-US" sz="1200" dirty="0"/>
              <a:t> </a:t>
            </a:r>
            <a:endParaRPr lang="en-US" sz="1800" dirty="0"/>
          </a:p>
          <a:p>
            <a:pPr marL="272290" lvl="1">
              <a:lnSpc>
                <a:spcPct val="120000"/>
              </a:lnSpc>
            </a:pPr>
            <a:r>
              <a:rPr lang="en-US" sz="1800" dirty="0"/>
              <a:t>Tires (up to 4)</a:t>
            </a:r>
          </a:p>
          <a:p>
            <a:pPr marL="272290" lvl="1">
              <a:lnSpc>
                <a:spcPct val="120000"/>
              </a:lnSpc>
            </a:pPr>
            <a:r>
              <a:rPr lang="en-US" sz="1800" dirty="0"/>
              <a:t>Scrap metal and appliances will be appropriately recycled</a:t>
            </a:r>
            <a:r>
              <a:rPr lang="en-US" sz="1200" dirty="0"/>
              <a:t> </a:t>
            </a:r>
            <a:endParaRPr lang="en-US" sz="1800" dirty="0"/>
          </a:p>
          <a:p>
            <a:pPr marL="272290" lvl="1">
              <a:lnSpc>
                <a:spcPct val="120000"/>
              </a:lnSpc>
            </a:pPr>
            <a:r>
              <a:rPr lang="en-US" sz="1800" dirty="0"/>
              <a:t>Mattresses will continue to be recycled.</a:t>
            </a:r>
          </a:p>
          <a:p>
            <a:endParaRPr lang="en-US" dirty="0"/>
          </a:p>
        </p:txBody>
      </p:sp>
      <p:sp>
        <p:nvSpPr>
          <p:cNvPr id="4" name="Slide Number Placeholder 3"/>
          <p:cNvSpPr>
            <a:spLocks noGrp="1"/>
          </p:cNvSpPr>
          <p:nvPr>
            <p:ph type="sldNum" sz="quarter" idx="10"/>
          </p:nvPr>
        </p:nvSpPr>
        <p:spPr/>
        <p:txBody>
          <a:bodyPr/>
          <a:lstStyle/>
          <a:p>
            <a:fld id="{01F2A70B-78F2-4DCF-B53B-C990D2FAFB8A}" type="slidenum">
              <a:rPr lang="en-US" smtClean="0"/>
              <a:t>13</a:t>
            </a:fld>
            <a:endParaRPr lang="en-US"/>
          </a:p>
        </p:txBody>
      </p:sp>
    </p:spTree>
    <p:extLst>
      <p:ext uri="{BB962C8B-B14F-4D97-AF65-F5344CB8AC3E}">
        <p14:creationId xmlns:p14="http://schemas.microsoft.com/office/powerpoint/2010/main" val="14728548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7633">
              <a:defRPr/>
            </a:pPr>
            <a:r>
              <a:rPr lang="en-US" dirty="0" smtClean="0"/>
              <a:t>Bulk item(s) includes items such as furniture, mattresses and appliances</a:t>
            </a:r>
            <a:r>
              <a:rPr lang="en-US" baseline="0" dirty="0" smtClean="0"/>
              <a:t> – mattresses and appliances will be recycled but most furniture will not – so if its usable furniture make sure you are donating it to the a thrift store.</a:t>
            </a:r>
            <a:endParaRPr lang="en-US" dirty="0" smtClean="0"/>
          </a:p>
          <a:p>
            <a:pPr defTabSz="907633">
              <a:defRPr/>
            </a:pPr>
            <a:endParaRPr lang="en-US" dirty="0" smtClean="0"/>
          </a:p>
          <a:p>
            <a:pPr defTabSz="907633">
              <a:defRPr/>
            </a:pPr>
            <a:r>
              <a:rPr lang="en-US" dirty="0" smtClean="0"/>
              <a:t>Construction material</a:t>
            </a:r>
          </a:p>
          <a:p>
            <a:pPr marL="272290" lvl="1">
              <a:lnSpc>
                <a:spcPct val="120000"/>
              </a:lnSpc>
            </a:pPr>
            <a:r>
              <a:rPr lang="en-US" dirty="0" smtClean="0"/>
              <a:t>Private haulers should be contacted for construction/demolition debris or large clean-out projects, large trees should be hauled away be a contractors as well</a:t>
            </a:r>
          </a:p>
          <a:p>
            <a:pPr defTabSz="907633">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01F2A70B-78F2-4DCF-B53B-C990D2FAFB8A}" type="slidenum">
              <a:rPr lang="en-US" smtClean="0"/>
              <a:t>14</a:t>
            </a:fld>
            <a:endParaRPr lang="en-US"/>
          </a:p>
        </p:txBody>
      </p:sp>
    </p:spTree>
    <p:extLst>
      <p:ext uri="{BB962C8B-B14F-4D97-AF65-F5344CB8AC3E}">
        <p14:creationId xmlns:p14="http://schemas.microsoft.com/office/powerpoint/2010/main" val="36201450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4192442-2110-46F8-905E-ACC567ADA58C}" type="slidenum">
              <a:rPr lang="en-US" smtClean="0"/>
              <a:pPr/>
              <a:t>16</a:t>
            </a:fld>
            <a:endParaRPr lang="en-US"/>
          </a:p>
        </p:txBody>
      </p:sp>
    </p:spTree>
    <p:extLst>
      <p:ext uri="{BB962C8B-B14F-4D97-AF65-F5344CB8AC3E}">
        <p14:creationId xmlns:p14="http://schemas.microsoft.com/office/powerpoint/2010/main" val="25932500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192442-2110-46F8-905E-ACC567ADA58C}" type="slidenum">
              <a:rPr lang="en-US" smtClean="0"/>
              <a:pPr/>
              <a:t>20</a:t>
            </a:fld>
            <a:endParaRPr lang="en-US"/>
          </a:p>
        </p:txBody>
      </p:sp>
    </p:spTree>
    <p:extLst>
      <p:ext uri="{BB962C8B-B14F-4D97-AF65-F5344CB8AC3E}">
        <p14:creationId xmlns:p14="http://schemas.microsoft.com/office/powerpoint/2010/main" val="32356828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4/23/2019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4/23/2019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4/23/2019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4/23/2019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4/23/2019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973" r:id="rId1"/>
    <p:sldLayoutId id="2147483974" r:id="rId2"/>
    <p:sldLayoutId id="2147483975" r:id="rId3"/>
    <p:sldLayoutId id="2147483976" r:id="rId4"/>
    <p:sldLayoutId id="2147483977" r:id="rId5"/>
    <p:sldLayoutId id="2147483978" r:id="rId6"/>
    <p:sldLayoutId id="2147483979" r:id="rId7"/>
    <p:sldLayoutId id="2147483980" r:id="rId8"/>
    <p:sldLayoutId id="2147483981" r:id="rId9"/>
    <p:sldLayoutId id="2147483982" r:id="rId10"/>
    <p:sldLayoutId id="21474839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11.emf"/></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2.png"/><Relationship Id="rId4" Type="http://schemas.openxmlformats.org/officeDocument/2006/relationships/image" Target="../media/image12.emf"/></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2.png"/><Relationship Id="rId4" Type="http://schemas.openxmlformats.org/officeDocument/2006/relationships/image" Target="../media/image12.emf"/></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jpeg"/><Relationship Id="rId1" Type="http://schemas.openxmlformats.org/officeDocument/2006/relationships/slideLayout" Target="../slideLayouts/slideLayout6.xml"/><Relationship Id="rId4" Type="http://schemas.openxmlformats.org/officeDocument/2006/relationships/image" Target="../media/image24.jpe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3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jpeg"/></Relationships>
</file>

<file path=ppt/slides/_rels/slide3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0.jpeg"/><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owerPoint-Title-Slide.png"/>
          <p:cNvPicPr>
            <a:picLocks noChangeAspect="1"/>
          </p:cNvPicPr>
          <p:nvPr/>
        </p:nvPicPr>
        <p:blipFill>
          <a:blip r:embed="rId2" cstate="print"/>
          <a:stretch>
            <a:fillRect/>
          </a:stretch>
        </p:blipFill>
        <p:spPr>
          <a:xfrm>
            <a:off x="0" y="-27160"/>
            <a:ext cx="9144000" cy="6858000"/>
          </a:xfrm>
          <a:prstGeom prst="rect">
            <a:avLst/>
          </a:prstGeom>
        </p:spPr>
      </p:pic>
      <p:sp>
        <p:nvSpPr>
          <p:cNvPr id="7" name="Title 1"/>
          <p:cNvSpPr txBox="1">
            <a:spLocks/>
          </p:cNvSpPr>
          <p:nvPr/>
        </p:nvSpPr>
        <p:spPr>
          <a:xfrm>
            <a:off x="838200" y="2895600"/>
            <a:ext cx="8001000" cy="1600200"/>
          </a:xfrm>
          <a:prstGeom prst="rect">
            <a:avLst/>
          </a:prstGeom>
        </p:spPr>
        <p:txBody>
          <a:bodyPr vert="horz" lIns="91440" tIns="45720" rIns="91440" bIns="45720" rtlCol="0" anchor="ctr">
            <a:normAutofit/>
          </a:bodyPr>
          <a:lstStyle/>
          <a:p>
            <a:pPr lvl="1"/>
            <a:r>
              <a:rPr lang="en-US" sz="3200" b="1" dirty="0" smtClean="0"/>
              <a:t>SLC Waste &amp; Recycling Division Services</a:t>
            </a:r>
          </a:p>
          <a:p>
            <a:endParaRPr lang="en-US" sz="3600" dirty="0" smtClean="0"/>
          </a:p>
          <a:p>
            <a:pPr algn="ctr"/>
            <a:endParaRPr lang="en-US" sz="4400" dirty="0" smtClean="0"/>
          </a:p>
          <a:p>
            <a:pPr algn="ctr"/>
            <a:endParaRPr lang="en-US" sz="4400" dirty="0" smtClean="0"/>
          </a:p>
          <a:p>
            <a:pPr algn="ctr"/>
            <a:endParaRPr lang="en-US" sz="4400" dirty="0"/>
          </a:p>
        </p:txBody>
      </p:sp>
      <p:sp>
        <p:nvSpPr>
          <p:cNvPr id="2" name="TextBox 1"/>
          <p:cNvSpPr txBox="1"/>
          <p:nvPr/>
        </p:nvSpPr>
        <p:spPr>
          <a:xfrm>
            <a:off x="216529" y="3695700"/>
            <a:ext cx="4610100" cy="3077766"/>
          </a:xfrm>
          <a:prstGeom prst="rect">
            <a:avLst/>
          </a:prstGeom>
          <a:noFill/>
        </p:spPr>
        <p:txBody>
          <a:bodyPr wrap="square" rtlCol="0">
            <a:spAutoFit/>
          </a:bodyPr>
          <a:lstStyle/>
          <a:p>
            <a:r>
              <a:rPr lang="en-US" sz="3200" dirty="0"/>
              <a:t>Programs and Operations</a:t>
            </a:r>
          </a:p>
          <a:p>
            <a:endParaRPr lang="en-US" dirty="0"/>
          </a:p>
          <a:p>
            <a:pPr>
              <a:buFont typeface="Arial" pitchFamily="34" charset="0"/>
              <a:buChar char="•"/>
            </a:pPr>
            <a:r>
              <a:rPr lang="en-US" sz="2400" u="sng" dirty="0"/>
              <a:t>Frank Young</a:t>
            </a:r>
          </a:p>
          <a:p>
            <a:r>
              <a:rPr lang="en-US" dirty="0" smtClean="0"/>
              <a:t> Supervisor</a:t>
            </a:r>
            <a:endParaRPr lang="en-US" dirty="0"/>
          </a:p>
          <a:p>
            <a:endParaRPr lang="en-US" sz="2400" dirty="0"/>
          </a:p>
          <a:p>
            <a:endParaRPr lang="en-US" sz="2400" dirty="0"/>
          </a:p>
          <a:p>
            <a:pPr>
              <a:buFont typeface="Arial" pitchFamily="34" charset="0"/>
              <a:buChar char="•"/>
            </a:pPr>
            <a:r>
              <a:rPr lang="en-US" sz="2400" u="sng" dirty="0" smtClean="0"/>
              <a:t>David Johnston</a:t>
            </a:r>
            <a:endParaRPr lang="en-US" sz="2400" dirty="0" smtClean="0"/>
          </a:p>
          <a:p>
            <a:r>
              <a:rPr lang="en-US" sz="2400" dirty="0" smtClean="0"/>
              <a:t> </a:t>
            </a:r>
            <a:r>
              <a:rPr lang="en-US" dirty="0" smtClean="0"/>
              <a:t>Permits </a:t>
            </a:r>
            <a:r>
              <a:rPr lang="en-US" dirty="0"/>
              <a:t>Coordinator  </a:t>
            </a:r>
            <a:endParaRPr lang="en-US" sz="24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graphicFrame>
        <p:nvGraphicFramePr>
          <p:cNvPr id="35842" name="Object 2"/>
          <p:cNvGraphicFramePr>
            <a:graphicFrameLocks noChangeAspect="1"/>
          </p:cNvGraphicFramePr>
          <p:nvPr/>
        </p:nvGraphicFramePr>
        <p:xfrm>
          <a:off x="533400" y="152400"/>
          <a:ext cx="8496300" cy="6705600"/>
        </p:xfrm>
        <a:graphic>
          <a:graphicData uri="http://schemas.openxmlformats.org/presentationml/2006/ole">
            <mc:AlternateContent xmlns:mc="http://schemas.openxmlformats.org/markup-compatibility/2006">
              <mc:Choice xmlns:v="urn:schemas-microsoft-com:vml" Requires="v">
                <p:oleObj spid="_x0000_s35930" name="Acrobat Document" r:id="rId3" imgW="26271720" imgH="17536680" progId="Acrobat.Document.11">
                  <p:embed/>
                </p:oleObj>
              </mc:Choice>
              <mc:Fallback>
                <p:oleObj name="Acrobat Document" r:id="rId3" imgW="26271720" imgH="17536680" progId="Acrobat.Document.11">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152400"/>
                        <a:ext cx="8496300" cy="670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Object 2"/>
          <p:cNvGraphicFramePr>
            <a:graphicFrameLocks noGrp="1" noChangeAspect="1"/>
          </p:cNvGraphicFramePr>
          <p:nvPr>
            <p:ph idx="1"/>
          </p:nvPr>
        </p:nvGraphicFramePr>
        <p:xfrm>
          <a:off x="0" y="1066801"/>
          <a:ext cx="9143999" cy="6095999"/>
        </p:xfrm>
        <a:graphic>
          <a:graphicData uri="http://schemas.openxmlformats.org/presentationml/2006/ole">
            <mc:AlternateContent xmlns:mc="http://schemas.openxmlformats.org/markup-compatibility/2006">
              <mc:Choice xmlns:v="urn:schemas-microsoft-com:vml" Requires="v">
                <p:oleObj spid="_x0000_s3162" name="Acrobat Document" r:id="rId3" imgW="32936760" imgH="21920760" progId="Acrobat.Document.11">
                  <p:embed/>
                </p:oleObj>
              </mc:Choice>
              <mc:Fallback>
                <p:oleObj name="Acrobat Document" r:id="rId3" imgW="32936760" imgH="21920760" progId="Acrobat.Document.11">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066801"/>
                        <a:ext cx="9143999" cy="6095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Title 1"/>
          <p:cNvSpPr>
            <a:spLocks noGrp="1"/>
          </p:cNvSpPr>
          <p:nvPr>
            <p:ph type="title"/>
          </p:nvPr>
        </p:nvSpPr>
        <p:spPr/>
        <p:txBody>
          <a:bodyPr/>
          <a:lstStyle/>
          <a:p>
            <a:r>
              <a:rPr lang="en-US" dirty="0" smtClean="0"/>
              <a:t>Recycle</a:t>
            </a:r>
            <a:endParaRPr lang="en-US" dirty="0"/>
          </a:p>
        </p:txBody>
      </p:sp>
      <p:pic>
        <p:nvPicPr>
          <p:cNvPr id="4" name="Picture 3" descr="Logo.png"/>
          <p:cNvPicPr>
            <a:picLocks noChangeAspect="1"/>
          </p:cNvPicPr>
          <p:nvPr/>
        </p:nvPicPr>
        <p:blipFill>
          <a:blip r:embed="rId5" cstate="print"/>
          <a:stretch>
            <a:fillRect/>
          </a:stretch>
        </p:blipFill>
        <p:spPr>
          <a:xfrm>
            <a:off x="228600" y="228600"/>
            <a:ext cx="990600" cy="990600"/>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Object 2"/>
          <p:cNvGraphicFramePr>
            <a:graphicFrameLocks noGrp="1" noChangeAspect="1"/>
          </p:cNvGraphicFramePr>
          <p:nvPr>
            <p:ph idx="1"/>
          </p:nvPr>
        </p:nvGraphicFramePr>
        <p:xfrm>
          <a:off x="0" y="1066801"/>
          <a:ext cx="9143999" cy="6095999"/>
        </p:xfrm>
        <a:graphic>
          <a:graphicData uri="http://schemas.openxmlformats.org/presentationml/2006/ole">
            <mc:AlternateContent xmlns:mc="http://schemas.openxmlformats.org/markup-compatibility/2006">
              <mc:Choice xmlns:v="urn:schemas-microsoft-com:vml" Requires="v">
                <p:oleObj spid="_x0000_s22618" name="Acrobat Document" r:id="rId3" imgW="32936760" imgH="21920760" progId="Acrobat.Document.11">
                  <p:embed/>
                </p:oleObj>
              </mc:Choice>
              <mc:Fallback>
                <p:oleObj name="Acrobat Document" r:id="rId3" imgW="32936760" imgH="21920760" progId="Acrobat.Document.11">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066801"/>
                        <a:ext cx="9143999" cy="6095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Title 1"/>
          <p:cNvSpPr>
            <a:spLocks noGrp="1"/>
          </p:cNvSpPr>
          <p:nvPr>
            <p:ph type="title"/>
          </p:nvPr>
        </p:nvSpPr>
        <p:spPr/>
        <p:txBody>
          <a:bodyPr/>
          <a:lstStyle/>
          <a:p>
            <a:r>
              <a:rPr lang="en-US" dirty="0" smtClean="0"/>
              <a:t>Green-waste</a:t>
            </a:r>
            <a:endParaRPr lang="en-US" dirty="0"/>
          </a:p>
        </p:txBody>
      </p:sp>
      <p:pic>
        <p:nvPicPr>
          <p:cNvPr id="4" name="Picture 3" descr="Logo.png"/>
          <p:cNvPicPr>
            <a:picLocks noChangeAspect="1"/>
          </p:cNvPicPr>
          <p:nvPr/>
        </p:nvPicPr>
        <p:blipFill>
          <a:blip r:embed="rId5" cstate="print"/>
          <a:stretch>
            <a:fillRect/>
          </a:stretch>
        </p:blipFill>
        <p:spPr>
          <a:xfrm>
            <a:off x="228600" y="228600"/>
            <a:ext cx="990600" cy="990600"/>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Call to Haul</a:t>
            </a:r>
            <a:endParaRPr lang="en-US" dirty="0"/>
          </a:p>
        </p:txBody>
      </p:sp>
      <p:sp>
        <p:nvSpPr>
          <p:cNvPr id="3" name="Content Placeholder 2"/>
          <p:cNvSpPr>
            <a:spLocks noGrp="1"/>
          </p:cNvSpPr>
          <p:nvPr>
            <p:ph idx="1"/>
          </p:nvPr>
        </p:nvSpPr>
        <p:spPr>
          <a:xfrm>
            <a:off x="533400" y="1417638"/>
            <a:ext cx="8229600" cy="5135561"/>
          </a:xfrm>
        </p:spPr>
        <p:txBody>
          <a:bodyPr>
            <a:normAutofit fontScale="55000" lnSpcReduction="20000"/>
          </a:bodyPr>
          <a:lstStyle/>
          <a:p>
            <a:pPr marL="0" indent="0">
              <a:lnSpc>
                <a:spcPct val="120000"/>
              </a:lnSpc>
              <a:spcBef>
                <a:spcPts val="0"/>
              </a:spcBef>
              <a:buNone/>
            </a:pPr>
            <a:r>
              <a:rPr lang="en-US" sz="3151" dirty="0"/>
              <a:t>The </a:t>
            </a:r>
            <a:r>
              <a:rPr lang="en-US" sz="3151" b="1" u="sng" dirty="0"/>
              <a:t>Call 2 Haul program </a:t>
            </a:r>
            <a:r>
              <a:rPr lang="en-US" sz="3151" b="1" u="sng" dirty="0" smtClean="0"/>
              <a:t>started </a:t>
            </a:r>
            <a:r>
              <a:rPr lang="en-US" sz="3151" b="1" u="sng" dirty="0"/>
              <a:t>July 1, 2018 </a:t>
            </a:r>
            <a:r>
              <a:rPr lang="en-US" sz="3151" dirty="0"/>
              <a:t>and is available year-round.</a:t>
            </a:r>
          </a:p>
          <a:p>
            <a:pPr marL="0" indent="0">
              <a:lnSpc>
                <a:spcPct val="120000"/>
              </a:lnSpc>
              <a:spcBef>
                <a:spcPts val="0"/>
              </a:spcBef>
              <a:buNone/>
            </a:pPr>
            <a:r>
              <a:rPr lang="en-US" sz="3151" dirty="0"/>
              <a:t>Residents can schedule 1 collection per year.</a:t>
            </a:r>
          </a:p>
          <a:p>
            <a:pPr marL="0" indent="0">
              <a:lnSpc>
                <a:spcPct val="120000"/>
              </a:lnSpc>
              <a:spcBef>
                <a:spcPts val="0"/>
              </a:spcBef>
              <a:buNone/>
            </a:pPr>
            <a:r>
              <a:rPr lang="en-US" sz="3151" dirty="0"/>
              <a:t>A wider variety of materials are accepted with increased waste diversion!</a:t>
            </a:r>
          </a:p>
          <a:p>
            <a:pPr marL="0" indent="0">
              <a:lnSpc>
                <a:spcPct val="120000"/>
              </a:lnSpc>
              <a:spcBef>
                <a:spcPts val="0"/>
              </a:spcBef>
              <a:buNone/>
            </a:pPr>
            <a:r>
              <a:rPr lang="en-US" sz="2851" dirty="0"/>
              <a:t> </a:t>
            </a:r>
          </a:p>
          <a:p>
            <a:pPr marL="0" indent="0">
              <a:lnSpc>
                <a:spcPct val="120000"/>
              </a:lnSpc>
              <a:spcBef>
                <a:spcPts val="0"/>
              </a:spcBef>
              <a:buNone/>
            </a:pPr>
            <a:r>
              <a:rPr lang="en-US" sz="3151" b="1" dirty="0"/>
              <a:t>Using Call 2 Haul</a:t>
            </a:r>
            <a:endParaRPr lang="en-US" sz="3151" dirty="0"/>
          </a:p>
          <a:p>
            <a:pPr marL="385865" indent="-385865">
              <a:lnSpc>
                <a:spcPct val="120000"/>
              </a:lnSpc>
              <a:spcBef>
                <a:spcPts val="0"/>
              </a:spcBef>
              <a:buFont typeface="+mj-lt"/>
              <a:buAutoNum type="arabicPeriod"/>
            </a:pPr>
            <a:endParaRPr lang="en-US" sz="2551" dirty="0"/>
          </a:p>
          <a:p>
            <a:pPr marL="385865" indent="-385865">
              <a:lnSpc>
                <a:spcPct val="120000"/>
              </a:lnSpc>
              <a:spcBef>
                <a:spcPts val="0"/>
              </a:spcBef>
              <a:buFont typeface="+mj-lt"/>
              <a:buAutoNum type="arabicPeriod"/>
            </a:pPr>
            <a:r>
              <a:rPr lang="en-US" sz="2551" dirty="0"/>
              <a:t>Determine what type of bulk items you would like to have collected by the City. </a:t>
            </a:r>
          </a:p>
          <a:p>
            <a:pPr marL="385865" indent="-385865">
              <a:lnSpc>
                <a:spcPct val="120000"/>
              </a:lnSpc>
              <a:spcBef>
                <a:spcPts val="0"/>
              </a:spcBef>
              <a:buFont typeface="+mj-lt"/>
              <a:buAutoNum type="arabicPeriod"/>
            </a:pPr>
            <a:r>
              <a:rPr lang="en-US" sz="2551" dirty="0"/>
              <a:t>Call (801) 535-6999 Monday–Friday, 8 a.m. to 5 p.m. to schedule your customized pickup. You will be asked the following questions:</a:t>
            </a:r>
          </a:p>
          <a:p>
            <a:pPr marL="205795" lvl="1" indent="0">
              <a:lnSpc>
                <a:spcPct val="120000"/>
              </a:lnSpc>
              <a:spcBef>
                <a:spcPts val="0"/>
              </a:spcBef>
              <a:buNone/>
            </a:pPr>
            <a:endParaRPr lang="en-US" sz="2176" dirty="0"/>
          </a:p>
          <a:p>
            <a:pPr marL="205795" lvl="1" indent="0">
              <a:lnSpc>
                <a:spcPct val="120000"/>
              </a:lnSpc>
              <a:spcBef>
                <a:spcPts val="0"/>
              </a:spcBef>
              <a:buNone/>
            </a:pPr>
            <a:r>
              <a:rPr lang="en-US" sz="2176" dirty="0"/>
              <a:t>	a.  What sort of materials do you have for pickup?</a:t>
            </a:r>
          </a:p>
          <a:p>
            <a:pPr marL="205795" lvl="1" indent="0">
              <a:lnSpc>
                <a:spcPct val="120000"/>
              </a:lnSpc>
              <a:spcBef>
                <a:spcPts val="0"/>
              </a:spcBef>
              <a:buNone/>
            </a:pPr>
            <a:r>
              <a:rPr lang="en-US" sz="2176" dirty="0"/>
              <a:t>	b.  How much?</a:t>
            </a:r>
          </a:p>
          <a:p>
            <a:pPr marL="342991" indent="-342991">
              <a:lnSpc>
                <a:spcPct val="120000"/>
              </a:lnSpc>
              <a:spcBef>
                <a:spcPts val="0"/>
              </a:spcBef>
              <a:buFont typeface="+mj-lt"/>
              <a:buAutoNum type="arabicPeriod"/>
            </a:pPr>
            <a:endParaRPr lang="en-US" sz="1575" dirty="0"/>
          </a:p>
          <a:p>
            <a:pPr marL="385865" indent="-385865">
              <a:lnSpc>
                <a:spcPct val="120000"/>
              </a:lnSpc>
              <a:spcBef>
                <a:spcPts val="0"/>
              </a:spcBef>
              <a:buFont typeface="+mj-lt"/>
              <a:buAutoNum type="arabicPeriod"/>
            </a:pPr>
            <a:r>
              <a:rPr lang="en-US" sz="2551" dirty="0"/>
              <a:t>You will be offered several pickup options, which will be weekly windows.</a:t>
            </a:r>
          </a:p>
          <a:p>
            <a:pPr marL="385865" indent="-385865">
              <a:lnSpc>
                <a:spcPct val="120000"/>
              </a:lnSpc>
              <a:spcBef>
                <a:spcPts val="0"/>
              </a:spcBef>
              <a:buFont typeface="+mj-lt"/>
              <a:buAutoNum type="arabicPeriod"/>
            </a:pPr>
            <a:r>
              <a:rPr lang="en-US" sz="2551" dirty="0"/>
              <a:t>The City will call and email to confirm the exact day of your scheduled pickup, at least 24 hours in advance.  </a:t>
            </a:r>
            <a:r>
              <a:rPr lang="en-US" sz="1575" dirty="0"/>
              <a:t>  </a:t>
            </a:r>
            <a:endParaRPr lang="en-US" sz="2551" dirty="0"/>
          </a:p>
          <a:p>
            <a:pPr marL="385865" indent="-385865">
              <a:lnSpc>
                <a:spcPct val="120000"/>
              </a:lnSpc>
              <a:spcBef>
                <a:spcPts val="0"/>
              </a:spcBef>
              <a:buFont typeface="+mj-lt"/>
              <a:buAutoNum type="arabicPeriod"/>
            </a:pPr>
            <a:r>
              <a:rPr lang="en-US" sz="2551" dirty="0"/>
              <a:t>Once you receive confirmation from the City, put your waste on the parking strip </a:t>
            </a:r>
            <a:r>
              <a:rPr lang="en-US" sz="1575" dirty="0"/>
              <a:t> </a:t>
            </a:r>
            <a:r>
              <a:rPr lang="en-US" sz="2551" dirty="0"/>
              <a:t>or curb to be collected. </a:t>
            </a:r>
          </a:p>
          <a:p>
            <a:pPr marL="385865" indent="-385865">
              <a:lnSpc>
                <a:spcPct val="120000"/>
              </a:lnSpc>
              <a:spcBef>
                <a:spcPts val="0"/>
              </a:spcBef>
              <a:buFont typeface="+mj-lt"/>
              <a:buAutoNum type="arabicPeriod"/>
            </a:pPr>
            <a:r>
              <a:rPr lang="en-US" sz="2551" dirty="0"/>
              <a:t>Waste cannot be placed on the curb more than 24 hours in advance. </a:t>
            </a:r>
          </a:p>
          <a:p>
            <a:pPr marL="385865" indent="-385865">
              <a:lnSpc>
                <a:spcPct val="120000"/>
              </a:lnSpc>
              <a:spcBef>
                <a:spcPts val="0"/>
              </a:spcBef>
              <a:buFont typeface="+mj-lt"/>
              <a:buAutoNum type="arabicPeriod"/>
            </a:pPr>
            <a:r>
              <a:rPr lang="en-US" sz="2551" dirty="0"/>
              <a:t>That’s it! We’ll collect your waste on your scheduled day and recycle or dispose of it appropriately. </a:t>
            </a:r>
          </a:p>
          <a:p>
            <a:pPr marL="0" indent="0">
              <a:lnSpc>
                <a:spcPct val="120000"/>
              </a:lnSpc>
              <a:spcBef>
                <a:spcPts val="0"/>
              </a:spcBef>
              <a:buNone/>
            </a:pPr>
            <a:r>
              <a:rPr lang="en-US" dirty="0"/>
              <a:t> </a:t>
            </a:r>
          </a:p>
          <a:p>
            <a:endParaRPr lang="en-US" dirty="0"/>
          </a:p>
        </p:txBody>
      </p:sp>
      <p:pic>
        <p:nvPicPr>
          <p:cNvPr id="4" name="Picture 3" descr="Logo.png"/>
          <p:cNvPicPr>
            <a:picLocks noChangeAspect="1"/>
          </p:cNvPicPr>
          <p:nvPr/>
        </p:nvPicPr>
        <p:blipFill>
          <a:blip r:embed="rId3" cstate="print"/>
          <a:stretch>
            <a:fillRect/>
          </a:stretch>
        </p:blipFill>
        <p:spPr>
          <a:xfrm>
            <a:off x="228600" y="228600"/>
            <a:ext cx="990600" cy="990600"/>
          </a:xfrm>
          <a:prstGeom prst="rect">
            <a:avLst/>
          </a:prstGeom>
        </p:spPr>
      </p:pic>
    </p:spTree>
    <p:extLst>
      <p:ext uri="{BB962C8B-B14F-4D97-AF65-F5344CB8AC3E}">
        <p14:creationId xmlns:p14="http://schemas.microsoft.com/office/powerpoint/2010/main" val="2645537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Call 2 Haul</a:t>
            </a:r>
            <a:endParaRPr lang="en-US" dirty="0"/>
          </a:p>
        </p:txBody>
      </p:sp>
      <p:sp>
        <p:nvSpPr>
          <p:cNvPr id="3" name="Content Placeholder 2"/>
          <p:cNvSpPr>
            <a:spLocks noGrp="1"/>
          </p:cNvSpPr>
          <p:nvPr>
            <p:ph idx="1"/>
          </p:nvPr>
        </p:nvSpPr>
        <p:spPr>
          <a:xfrm>
            <a:off x="457200" y="1600200"/>
            <a:ext cx="7696200" cy="4724400"/>
          </a:xfrm>
        </p:spPr>
        <p:txBody>
          <a:bodyPr>
            <a:normAutofit fontScale="55000" lnSpcReduction="20000"/>
          </a:bodyPr>
          <a:lstStyle/>
          <a:p>
            <a:pPr marL="0" indent="0">
              <a:lnSpc>
                <a:spcPct val="120000"/>
              </a:lnSpc>
              <a:spcBef>
                <a:spcPts val="0"/>
              </a:spcBef>
              <a:buNone/>
            </a:pPr>
            <a:r>
              <a:rPr lang="en-US" b="1" dirty="0" smtClean="0"/>
              <a:t>Accepted Materials</a:t>
            </a:r>
          </a:p>
          <a:p>
            <a:pPr marL="0" indent="0">
              <a:lnSpc>
                <a:spcPct val="120000"/>
              </a:lnSpc>
              <a:spcBef>
                <a:spcPts val="0"/>
              </a:spcBef>
              <a:buNone/>
            </a:pPr>
            <a:endParaRPr lang="en-US" dirty="0"/>
          </a:p>
          <a:p>
            <a:pPr lvl="1">
              <a:lnSpc>
                <a:spcPct val="120000"/>
              </a:lnSpc>
              <a:spcBef>
                <a:spcPts val="0"/>
              </a:spcBef>
            </a:pPr>
            <a:r>
              <a:rPr lang="en-US" dirty="0" smtClean="0"/>
              <a:t>Bulk </a:t>
            </a:r>
            <a:r>
              <a:rPr lang="en-US" dirty="0"/>
              <a:t>item(s) </a:t>
            </a:r>
          </a:p>
          <a:p>
            <a:pPr lvl="1">
              <a:lnSpc>
                <a:spcPct val="120000"/>
              </a:lnSpc>
              <a:spcBef>
                <a:spcPts val="0"/>
              </a:spcBef>
            </a:pPr>
            <a:r>
              <a:rPr lang="en-US" dirty="0" smtClean="0"/>
              <a:t>Green waste</a:t>
            </a:r>
            <a:endParaRPr lang="en-US" dirty="0"/>
          </a:p>
          <a:p>
            <a:pPr lvl="2">
              <a:lnSpc>
                <a:spcPct val="120000"/>
              </a:lnSpc>
              <a:spcBef>
                <a:spcPts val="0"/>
              </a:spcBef>
            </a:pPr>
            <a:r>
              <a:rPr lang="en-US" dirty="0" smtClean="0"/>
              <a:t>Green </a:t>
            </a:r>
            <a:r>
              <a:rPr lang="en-US" dirty="0"/>
              <a:t>waste </a:t>
            </a:r>
            <a:r>
              <a:rPr lang="en-US" u="sng" dirty="0"/>
              <a:t>must</a:t>
            </a:r>
            <a:r>
              <a:rPr lang="en-US" dirty="0"/>
              <a:t> be too large to fit in the compost container </a:t>
            </a:r>
            <a:endParaRPr lang="en-US" dirty="0" smtClean="0"/>
          </a:p>
          <a:p>
            <a:pPr lvl="2">
              <a:lnSpc>
                <a:spcPct val="120000"/>
              </a:lnSpc>
              <a:spcBef>
                <a:spcPts val="0"/>
              </a:spcBef>
            </a:pPr>
            <a:r>
              <a:rPr lang="en-US" dirty="0" smtClean="0"/>
              <a:t>No </a:t>
            </a:r>
            <a:r>
              <a:rPr lang="en-US" dirty="0"/>
              <a:t>dirt, grass, sod, roots or leaves will be accepted through Call 2 Haul. </a:t>
            </a:r>
          </a:p>
          <a:p>
            <a:pPr lvl="1">
              <a:lnSpc>
                <a:spcPct val="120000"/>
              </a:lnSpc>
              <a:spcBef>
                <a:spcPts val="0"/>
              </a:spcBef>
            </a:pPr>
            <a:r>
              <a:rPr lang="en-US" dirty="0" smtClean="0"/>
              <a:t>New! - Electronic </a:t>
            </a:r>
            <a:r>
              <a:rPr lang="en-US" dirty="0"/>
              <a:t>waste, such as TVs, computers, printers</a:t>
            </a:r>
            <a:r>
              <a:rPr lang="en-US" dirty="0" smtClean="0"/>
              <a:t>, </a:t>
            </a:r>
            <a:r>
              <a:rPr lang="en-US" dirty="0"/>
              <a:t>phones, stereos </a:t>
            </a:r>
            <a:r>
              <a:rPr lang="en-US" dirty="0" smtClean="0"/>
              <a:t>etc.</a:t>
            </a:r>
            <a:endParaRPr lang="en-US" dirty="0"/>
          </a:p>
          <a:p>
            <a:pPr lvl="1">
              <a:lnSpc>
                <a:spcPct val="120000"/>
              </a:lnSpc>
              <a:spcBef>
                <a:spcPts val="0"/>
              </a:spcBef>
            </a:pPr>
            <a:r>
              <a:rPr lang="en-US" dirty="0" smtClean="0"/>
              <a:t>New! - </a:t>
            </a:r>
            <a:r>
              <a:rPr lang="en-US" dirty="0"/>
              <a:t>Up to </a:t>
            </a:r>
            <a:r>
              <a:rPr lang="en-US" dirty="0" smtClean="0"/>
              <a:t>4 tires</a:t>
            </a:r>
            <a:endParaRPr lang="en-US" dirty="0"/>
          </a:p>
          <a:p>
            <a:pPr marL="0" indent="0">
              <a:lnSpc>
                <a:spcPct val="120000"/>
              </a:lnSpc>
              <a:spcBef>
                <a:spcPts val="0"/>
              </a:spcBef>
              <a:buNone/>
            </a:pPr>
            <a:r>
              <a:rPr lang="en-US" dirty="0"/>
              <a:t> </a:t>
            </a:r>
          </a:p>
          <a:p>
            <a:pPr marL="0" indent="0">
              <a:lnSpc>
                <a:spcPct val="120000"/>
              </a:lnSpc>
              <a:spcBef>
                <a:spcPts val="0"/>
              </a:spcBef>
              <a:buNone/>
            </a:pPr>
            <a:r>
              <a:rPr lang="en-US" dirty="0"/>
              <a:t> </a:t>
            </a:r>
          </a:p>
          <a:p>
            <a:pPr marL="0" indent="0">
              <a:lnSpc>
                <a:spcPct val="120000"/>
              </a:lnSpc>
              <a:spcBef>
                <a:spcPts val="0"/>
              </a:spcBef>
              <a:buNone/>
            </a:pPr>
            <a:r>
              <a:rPr lang="en-US" b="1" dirty="0"/>
              <a:t>What materials are NOT accepted?</a:t>
            </a:r>
          </a:p>
          <a:p>
            <a:pPr lvl="1">
              <a:lnSpc>
                <a:spcPct val="120000"/>
              </a:lnSpc>
              <a:spcBef>
                <a:spcPts val="0"/>
              </a:spcBef>
            </a:pPr>
            <a:r>
              <a:rPr lang="en-US" dirty="0"/>
              <a:t>Any material that can fit into existing </a:t>
            </a:r>
            <a:r>
              <a:rPr lang="en-US" dirty="0" smtClean="0"/>
              <a:t>containers</a:t>
            </a:r>
            <a:endParaRPr lang="en-US" dirty="0"/>
          </a:p>
          <a:p>
            <a:pPr lvl="1">
              <a:lnSpc>
                <a:spcPct val="120000"/>
              </a:lnSpc>
              <a:spcBef>
                <a:spcPts val="0"/>
              </a:spcBef>
            </a:pPr>
            <a:r>
              <a:rPr lang="en-US" dirty="0"/>
              <a:t>Construction </a:t>
            </a:r>
            <a:r>
              <a:rPr lang="en-US" dirty="0" smtClean="0"/>
              <a:t>material</a:t>
            </a:r>
          </a:p>
          <a:p>
            <a:pPr lvl="1">
              <a:lnSpc>
                <a:spcPct val="120000"/>
              </a:lnSpc>
              <a:spcBef>
                <a:spcPts val="0"/>
              </a:spcBef>
            </a:pPr>
            <a:r>
              <a:rPr lang="en-US" dirty="0" smtClean="0"/>
              <a:t>Household </a:t>
            </a:r>
            <a:r>
              <a:rPr lang="en-US" dirty="0"/>
              <a:t>hazardous waste, such as paints, pesticides, oil, fluorescent lights, batteries and other </a:t>
            </a:r>
            <a:r>
              <a:rPr lang="en-US" dirty="0" smtClean="0"/>
              <a:t>chemicals</a:t>
            </a:r>
          </a:p>
          <a:p>
            <a:pPr lvl="1">
              <a:lnSpc>
                <a:spcPct val="120000"/>
              </a:lnSpc>
              <a:spcBef>
                <a:spcPts val="0"/>
              </a:spcBef>
            </a:pPr>
            <a:r>
              <a:rPr lang="en-US" dirty="0" smtClean="0"/>
              <a:t>Flammable </a:t>
            </a:r>
            <a:r>
              <a:rPr lang="en-US" dirty="0"/>
              <a:t>or explosive material, such as aerosol cans, gas cans, propane tanks, etc. </a:t>
            </a:r>
          </a:p>
          <a:p>
            <a:pPr lvl="1"/>
            <a:r>
              <a:rPr lang="en-US" dirty="0" smtClean="0"/>
              <a:t>Any </a:t>
            </a:r>
            <a:r>
              <a:rPr lang="en-US" dirty="0"/>
              <a:t>amount of dirt, sod, rocks, concrete or asphalt</a:t>
            </a:r>
          </a:p>
          <a:p>
            <a:pPr lvl="1">
              <a:lnSpc>
                <a:spcPct val="120000"/>
              </a:lnSpc>
              <a:spcBef>
                <a:spcPts val="0"/>
              </a:spcBef>
            </a:pPr>
            <a:endParaRPr lang="en-US" dirty="0"/>
          </a:p>
        </p:txBody>
      </p:sp>
      <p:pic>
        <p:nvPicPr>
          <p:cNvPr id="4" name="Picture 3" descr="Logo.png"/>
          <p:cNvPicPr>
            <a:picLocks noChangeAspect="1"/>
          </p:cNvPicPr>
          <p:nvPr/>
        </p:nvPicPr>
        <p:blipFill>
          <a:blip r:embed="rId3" cstate="print"/>
          <a:stretch>
            <a:fillRect/>
          </a:stretch>
        </p:blipFill>
        <p:spPr>
          <a:xfrm>
            <a:off x="228600" y="228600"/>
            <a:ext cx="990600" cy="990600"/>
          </a:xfrm>
          <a:prstGeom prst="rect">
            <a:avLst/>
          </a:prstGeom>
        </p:spPr>
      </p:pic>
    </p:spTree>
    <p:extLst>
      <p:ext uri="{BB962C8B-B14F-4D97-AF65-F5344CB8AC3E}">
        <p14:creationId xmlns:p14="http://schemas.microsoft.com/office/powerpoint/2010/main" val="1906182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Container Maintenance</a:t>
            </a:r>
            <a:endParaRPr lang="en-US" dirty="0"/>
          </a:p>
        </p:txBody>
      </p:sp>
      <p:sp>
        <p:nvSpPr>
          <p:cNvPr id="11" name="Content Placeholder 2"/>
          <p:cNvSpPr>
            <a:spLocks noGrp="1"/>
          </p:cNvSpPr>
          <p:nvPr>
            <p:ph idx="1"/>
          </p:nvPr>
        </p:nvSpPr>
        <p:spPr>
          <a:xfrm>
            <a:off x="457200" y="1219200"/>
            <a:ext cx="8229600" cy="5029200"/>
          </a:xfrm>
        </p:spPr>
        <p:txBody>
          <a:bodyPr>
            <a:noAutofit/>
          </a:bodyPr>
          <a:lstStyle/>
          <a:p>
            <a:r>
              <a:rPr lang="en-US" sz="1600" dirty="0" smtClean="0"/>
              <a:t>Employees</a:t>
            </a:r>
          </a:p>
          <a:p>
            <a:pPr lvl="1"/>
            <a:r>
              <a:rPr lang="en-US" sz="1600" dirty="0"/>
              <a:t>3</a:t>
            </a:r>
            <a:r>
              <a:rPr lang="en-US" sz="1600" dirty="0" smtClean="0"/>
              <a:t> Full Time</a:t>
            </a:r>
          </a:p>
          <a:p>
            <a:pPr lvl="1"/>
            <a:r>
              <a:rPr lang="en-US" sz="1600" dirty="0" smtClean="0"/>
              <a:t>2 Seasonal</a:t>
            </a:r>
          </a:p>
          <a:p>
            <a:r>
              <a:rPr lang="en-US" sz="1600" dirty="0" smtClean="0"/>
              <a:t>Trucks</a:t>
            </a:r>
          </a:p>
          <a:p>
            <a:pPr lvl="1"/>
            <a:r>
              <a:rPr lang="en-US" sz="1600" dirty="0" smtClean="0"/>
              <a:t>5 CNG Flat Bed Trucks</a:t>
            </a:r>
          </a:p>
          <a:p>
            <a:r>
              <a:rPr lang="en-US" sz="1600" dirty="0" smtClean="0"/>
              <a:t>Containers In Service – 129,625 ($6,481,250)</a:t>
            </a:r>
          </a:p>
          <a:p>
            <a:pPr lvl="1"/>
            <a:r>
              <a:rPr lang="en-US" sz="1600" dirty="0" smtClean="0"/>
              <a:t>46,849 Refuse containers</a:t>
            </a:r>
          </a:p>
          <a:p>
            <a:pPr lvl="1"/>
            <a:r>
              <a:rPr lang="en-US" sz="1600" dirty="0" smtClean="0"/>
              <a:t>41,273 Recycle containers</a:t>
            </a:r>
          </a:p>
          <a:p>
            <a:pPr lvl="1"/>
            <a:r>
              <a:rPr lang="en-US" sz="1600" dirty="0" smtClean="0"/>
              <a:t>41,503 Yard-waste containers</a:t>
            </a:r>
          </a:p>
          <a:p>
            <a:r>
              <a:rPr lang="en-US" sz="1600" dirty="0" smtClean="0"/>
              <a:t>Containers Services Per Year</a:t>
            </a:r>
          </a:p>
          <a:p>
            <a:pPr lvl="1"/>
            <a:r>
              <a:rPr lang="en-US" sz="1600" dirty="0" smtClean="0"/>
              <a:t>13,962</a:t>
            </a:r>
          </a:p>
          <a:p>
            <a:pPr lvl="1"/>
            <a:r>
              <a:rPr lang="en-US" sz="1600" dirty="0" smtClean="0"/>
              <a:t>Average service attempts 25 per day</a:t>
            </a:r>
          </a:p>
          <a:p>
            <a:r>
              <a:rPr lang="en-US" sz="1600" dirty="0" smtClean="0"/>
              <a:t>Special Services</a:t>
            </a:r>
          </a:p>
          <a:p>
            <a:pPr lvl="1"/>
            <a:r>
              <a:rPr lang="en-US" sz="1600" dirty="0" smtClean="0"/>
              <a:t>Delivered 2340 additional green-waste container</a:t>
            </a:r>
          </a:p>
          <a:p>
            <a:pPr lvl="1"/>
            <a:r>
              <a:rPr lang="en-US" sz="1600" dirty="0" smtClean="0"/>
              <a:t>Special Events </a:t>
            </a:r>
          </a:p>
          <a:p>
            <a:pPr lvl="2"/>
            <a:r>
              <a:rPr lang="en-US" sz="1600" dirty="0" smtClean="0"/>
              <a:t>125 Special Events</a:t>
            </a:r>
          </a:p>
          <a:p>
            <a:pPr lvl="2"/>
            <a:r>
              <a:rPr lang="en-US" sz="1600" dirty="0" smtClean="0"/>
              <a:t>4757 containers </a:t>
            </a:r>
          </a:p>
          <a:p>
            <a:pPr lvl="3"/>
            <a:r>
              <a:rPr lang="en-US" sz="1600" dirty="0" smtClean="0"/>
              <a:t>Transported &amp; Washed</a:t>
            </a:r>
          </a:p>
          <a:p>
            <a:pPr lvl="3"/>
            <a:endParaRPr lang="en-US" sz="1600" dirty="0" smtClean="0"/>
          </a:p>
          <a:p>
            <a:pPr lvl="2"/>
            <a:endParaRPr lang="en-US" sz="1600" dirty="0" smtClean="0"/>
          </a:p>
        </p:txBody>
      </p:sp>
      <p:pic>
        <p:nvPicPr>
          <p:cNvPr id="5" name="Picture 4" descr="Logo.png"/>
          <p:cNvPicPr>
            <a:picLocks noChangeAspect="1"/>
          </p:cNvPicPr>
          <p:nvPr/>
        </p:nvPicPr>
        <p:blipFill>
          <a:blip r:embed="rId2" cstate="print"/>
          <a:stretch>
            <a:fillRect/>
          </a:stretch>
        </p:blipFill>
        <p:spPr>
          <a:xfrm>
            <a:off x="228600" y="228600"/>
            <a:ext cx="990600" cy="990600"/>
          </a:xfrm>
          <a:prstGeom prst="rect">
            <a:avLst/>
          </a:prstGeom>
        </p:spPr>
      </p:pic>
      <p:pic>
        <p:nvPicPr>
          <p:cNvPr id="30723" name="Picture 3"/>
          <p:cNvPicPr>
            <a:picLocks noChangeAspect="1" noChangeArrowheads="1"/>
          </p:cNvPicPr>
          <p:nvPr/>
        </p:nvPicPr>
        <p:blipFill>
          <a:blip r:embed="rId3" cstate="print"/>
          <a:srcRect l="9514" t="20296" r="20084"/>
          <a:stretch>
            <a:fillRect/>
          </a:stretch>
        </p:blipFill>
        <p:spPr bwMode="auto">
          <a:xfrm>
            <a:off x="5105400" y="2286000"/>
            <a:ext cx="3581400" cy="202406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743200" y="990600"/>
            <a:ext cx="3124200" cy="4001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000" dirty="0" smtClean="0">
                <a:solidFill>
                  <a:schemeClr val="tx1"/>
                </a:solidFill>
              </a:rPr>
              <a:t>SLC Downsizing </a:t>
            </a:r>
            <a:r>
              <a:rPr lang="en-US" sz="2000" dirty="0">
                <a:solidFill>
                  <a:schemeClr val="tx1"/>
                </a:solidFill>
              </a:rPr>
              <a:t>C</a:t>
            </a:r>
            <a:r>
              <a:rPr lang="en-US" sz="2000" dirty="0" smtClean="0">
                <a:solidFill>
                  <a:schemeClr val="tx1"/>
                </a:solidFill>
              </a:rPr>
              <a:t>ampaign</a:t>
            </a:r>
            <a:endParaRPr lang="en-US" sz="2000" dirty="0">
              <a:solidFill>
                <a:schemeClr val="tx1"/>
              </a:solidFill>
            </a:endParaRPr>
          </a:p>
        </p:txBody>
      </p:sp>
      <p:pic>
        <p:nvPicPr>
          <p:cNvPr id="4" name="Picture 3" descr="Logo.png"/>
          <p:cNvPicPr>
            <a:picLocks noChangeAspect="1"/>
          </p:cNvPicPr>
          <p:nvPr/>
        </p:nvPicPr>
        <p:blipFill>
          <a:blip r:embed="rId3" cstate="print"/>
          <a:stretch>
            <a:fillRect/>
          </a:stretch>
        </p:blipFill>
        <p:spPr>
          <a:xfrm>
            <a:off x="228600" y="228600"/>
            <a:ext cx="990600" cy="990600"/>
          </a:xfrm>
          <a:prstGeom prst="rect">
            <a:avLst/>
          </a:prstGeom>
        </p:spPr>
      </p:pic>
      <p:pic>
        <p:nvPicPr>
          <p:cNvPr id="5" name="Picture 4"/>
          <p:cNvPicPr>
            <a:picLocks noChangeAspect="1"/>
          </p:cNvPicPr>
          <p:nvPr/>
        </p:nvPicPr>
        <p:blipFill>
          <a:blip r:embed="rId4"/>
          <a:stretch>
            <a:fillRect/>
          </a:stretch>
        </p:blipFill>
        <p:spPr>
          <a:xfrm>
            <a:off x="1245909" y="1828800"/>
            <a:ext cx="6400799" cy="4262070"/>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Education</a:t>
            </a:r>
            <a:endParaRPr lang="en-US" dirty="0"/>
          </a:p>
        </p:txBody>
      </p:sp>
      <p:sp>
        <p:nvSpPr>
          <p:cNvPr id="11" name="Content Placeholder 2"/>
          <p:cNvSpPr>
            <a:spLocks noGrp="1"/>
          </p:cNvSpPr>
          <p:nvPr>
            <p:ph idx="1"/>
          </p:nvPr>
        </p:nvSpPr>
        <p:spPr/>
        <p:txBody>
          <a:bodyPr>
            <a:normAutofit/>
          </a:bodyPr>
          <a:lstStyle/>
          <a:p>
            <a:r>
              <a:rPr lang="en-US" dirty="0" smtClean="0"/>
              <a:t>2018 Can Audits: </a:t>
            </a:r>
          </a:p>
          <a:p>
            <a:pPr lvl="1"/>
            <a:r>
              <a:rPr lang="en-US" dirty="0" smtClean="0"/>
              <a:t>275,593 Recycle</a:t>
            </a:r>
          </a:p>
          <a:p>
            <a:pPr lvl="1"/>
            <a:r>
              <a:rPr lang="en-US" dirty="0" smtClean="0"/>
              <a:t>84,147 Yard-waste</a:t>
            </a:r>
          </a:p>
          <a:p>
            <a:pPr lvl="1"/>
            <a:r>
              <a:rPr lang="en-US" dirty="0" smtClean="0"/>
              <a:t>4,645 Tags </a:t>
            </a:r>
          </a:p>
          <a:p>
            <a:r>
              <a:rPr lang="en-US" dirty="0" smtClean="0"/>
              <a:t>2018 Door to Door:</a:t>
            </a:r>
          </a:p>
          <a:p>
            <a:pPr lvl="1"/>
            <a:r>
              <a:rPr lang="en-US" dirty="0" smtClean="0"/>
              <a:t>2,822 Contacts Made</a:t>
            </a:r>
          </a:p>
          <a:p>
            <a:pPr marL="0" indent="0">
              <a:buNone/>
            </a:pPr>
            <a:endParaRPr lang="en-US" dirty="0" smtClean="0"/>
          </a:p>
        </p:txBody>
      </p:sp>
      <p:pic>
        <p:nvPicPr>
          <p:cNvPr id="5" name="Picture 4" descr="Logo.png"/>
          <p:cNvPicPr>
            <a:picLocks noChangeAspect="1"/>
          </p:cNvPicPr>
          <p:nvPr/>
        </p:nvPicPr>
        <p:blipFill>
          <a:blip r:embed="rId2" cstate="print"/>
          <a:stretch>
            <a:fillRect/>
          </a:stretch>
        </p:blipFill>
        <p:spPr>
          <a:xfrm>
            <a:off x="228600" y="228600"/>
            <a:ext cx="990600" cy="990600"/>
          </a:xfrm>
          <a:prstGeom prst="rect">
            <a:avLst/>
          </a:prstGeom>
        </p:spPr>
      </p:pic>
      <p:pic>
        <p:nvPicPr>
          <p:cNvPr id="6" name="Content Placeholder 4"/>
          <p:cNvPicPr>
            <a:picLocks noChangeAspect="1"/>
          </p:cNvPicPr>
          <p:nvPr/>
        </p:nvPicPr>
        <p:blipFill rotWithShape="1">
          <a:blip r:embed="rId3" cstate="print">
            <a:extLst>
              <a:ext uri="{28A0092B-C50C-407E-A947-70E740481C1C}">
                <a14:useLocalDpi xmlns:a14="http://schemas.microsoft.com/office/drawing/2010/main" val="0"/>
              </a:ext>
            </a:extLst>
          </a:blip>
          <a:srcRect l="14206" t="15153" r="22342" b="25920"/>
          <a:stretch/>
        </p:blipFill>
        <p:spPr>
          <a:xfrm>
            <a:off x="1069927" y="4944856"/>
            <a:ext cx="3595621" cy="1878310"/>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63396" y="1412925"/>
            <a:ext cx="4051684" cy="2697162"/>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a:off x="5368413" y="4491411"/>
            <a:ext cx="2641649" cy="1981237"/>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Education</a:t>
            </a:r>
            <a:endParaRPr lang="en-US" dirty="0"/>
          </a:p>
        </p:txBody>
      </p:sp>
      <p:pic>
        <p:nvPicPr>
          <p:cNvPr id="4" name="Picture 3" descr="Logo.png"/>
          <p:cNvPicPr>
            <a:picLocks noChangeAspect="1"/>
          </p:cNvPicPr>
          <p:nvPr/>
        </p:nvPicPr>
        <p:blipFill>
          <a:blip r:embed="rId2" cstate="print"/>
          <a:stretch>
            <a:fillRect/>
          </a:stretch>
        </p:blipFill>
        <p:spPr>
          <a:xfrm>
            <a:off x="228600" y="228600"/>
            <a:ext cx="990600" cy="990600"/>
          </a:xfrm>
          <a:prstGeom prst="rect">
            <a:avLst/>
          </a:prstGeom>
        </p:spPr>
      </p:pic>
      <p:sp>
        <p:nvSpPr>
          <p:cNvPr id="6" name="Content Placeholder 5"/>
          <p:cNvSpPr>
            <a:spLocks noGrp="1"/>
          </p:cNvSpPr>
          <p:nvPr>
            <p:ph idx="1"/>
          </p:nvPr>
        </p:nvSpPr>
        <p:spPr/>
        <p:txBody>
          <a:bodyPr/>
          <a:lstStyle/>
          <a:p>
            <a:r>
              <a:rPr lang="en-US" dirty="0" smtClean="0"/>
              <a:t>2018 </a:t>
            </a:r>
            <a:r>
              <a:rPr lang="en-US" dirty="0"/>
              <a:t>Events YTD:</a:t>
            </a:r>
          </a:p>
          <a:p>
            <a:pPr lvl="1"/>
            <a:r>
              <a:rPr lang="en-US" dirty="0"/>
              <a:t>4 </a:t>
            </a:r>
            <a:r>
              <a:rPr lang="en-US" sz="2400" dirty="0" smtClean="0"/>
              <a:t>E-Waste/Pharmaceuticals</a:t>
            </a:r>
          </a:p>
          <a:p>
            <a:pPr marL="457200" lvl="1" indent="0">
              <a:buNone/>
            </a:pPr>
            <a:r>
              <a:rPr lang="en-US" sz="1400" dirty="0" smtClean="0"/>
              <a:t>	(Collection Events)</a:t>
            </a:r>
            <a:endParaRPr lang="en-US" sz="1400" dirty="0"/>
          </a:p>
          <a:p>
            <a:pPr lvl="1"/>
            <a:r>
              <a:rPr lang="en-US" dirty="0" smtClean="0"/>
              <a:t>24 </a:t>
            </a:r>
            <a:r>
              <a:rPr lang="en-US" sz="2400" dirty="0" smtClean="0"/>
              <a:t>Community Events</a:t>
            </a:r>
            <a:endParaRPr lang="en-US" sz="2400" dirty="0"/>
          </a:p>
          <a:p>
            <a:endParaRPr lang="en-US" dirty="0"/>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t="3628" b="34678"/>
          <a:stretch/>
        </p:blipFill>
        <p:spPr>
          <a:xfrm>
            <a:off x="1392508" y="3630948"/>
            <a:ext cx="2440000" cy="2676129"/>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60220" y="1419286"/>
            <a:ext cx="1578374" cy="2805999"/>
          </a:xfrm>
          <a:prstGeom prst="rect">
            <a:avLst/>
          </a:prstGeom>
        </p:spPr>
      </p:pic>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l="14167" t="23332" r="14166" b="12964"/>
          <a:stretch/>
        </p:blipFill>
        <p:spPr>
          <a:xfrm>
            <a:off x="4982157" y="4648200"/>
            <a:ext cx="3615997" cy="1807999"/>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64571" y="1406329"/>
            <a:ext cx="1585663" cy="2818956"/>
          </a:xfrm>
          <a:prstGeom prst="rect">
            <a:avLst/>
          </a:prstGeom>
        </p:spPr>
      </p:pic>
    </p:spTree>
    <p:extLst>
      <p:ext uri="{BB962C8B-B14F-4D97-AF65-F5344CB8AC3E}">
        <p14:creationId xmlns:p14="http://schemas.microsoft.com/office/powerpoint/2010/main" val="374237962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r>
              <a:rPr lang="en-US" dirty="0" smtClean="0"/>
              <a:t>Three Permitting Agendas:</a:t>
            </a:r>
          </a:p>
          <a:p>
            <a:pPr lvl="1"/>
            <a:r>
              <a:rPr lang="en-US" dirty="0" smtClean="0"/>
              <a:t>Special Events</a:t>
            </a:r>
          </a:p>
          <a:p>
            <a:pPr lvl="2"/>
            <a:r>
              <a:rPr lang="en-US" dirty="0" smtClean="0"/>
              <a:t>Reduction, Recycling, Litter Control</a:t>
            </a:r>
          </a:p>
          <a:p>
            <a:pPr lvl="2"/>
            <a:r>
              <a:rPr lang="en-US" dirty="0" smtClean="0"/>
              <a:t>Post Event Bin Checks and Auditing</a:t>
            </a:r>
          </a:p>
          <a:p>
            <a:pPr lvl="1"/>
            <a:r>
              <a:rPr lang="en-US" dirty="0" smtClean="0"/>
              <a:t>Construction and Demolition Permitting</a:t>
            </a:r>
          </a:p>
          <a:p>
            <a:pPr lvl="2"/>
            <a:r>
              <a:rPr lang="en-US" dirty="0" smtClean="0"/>
              <a:t>55% minimum diversion through salvage, reuse, recycling, etc.</a:t>
            </a:r>
          </a:p>
          <a:p>
            <a:pPr lvl="1"/>
            <a:r>
              <a:rPr lang="en-US" dirty="0" smtClean="0"/>
              <a:t>Business and Multi-Family Recycling Ordinance</a:t>
            </a:r>
          </a:p>
          <a:p>
            <a:pPr lvl="2"/>
            <a:r>
              <a:rPr lang="en-US" dirty="0" smtClean="0"/>
              <a:t>Recycling required of many businesses/apartments as of January 1</a:t>
            </a:r>
            <a:r>
              <a:rPr lang="en-US" baseline="30000" dirty="0" smtClean="0"/>
              <a:t>st</a:t>
            </a:r>
            <a:r>
              <a:rPr lang="en-US" dirty="0" smtClean="0"/>
              <a:t>, 2018</a:t>
            </a:r>
            <a:endParaRPr lang="en-US" dirty="0"/>
          </a:p>
        </p:txBody>
      </p:sp>
      <p:sp>
        <p:nvSpPr>
          <p:cNvPr id="4" name="Title 1"/>
          <p:cNvSpPr>
            <a:spLocks noGrp="1"/>
          </p:cNvSpPr>
          <p:nvPr>
            <p:ph type="title"/>
          </p:nvPr>
        </p:nvSpPr>
        <p:spPr>
          <a:xfrm>
            <a:off x="762000" y="274638"/>
            <a:ext cx="8229600" cy="1143000"/>
          </a:xfrm>
        </p:spPr>
        <p:txBody>
          <a:bodyPr>
            <a:normAutofit/>
          </a:bodyPr>
          <a:lstStyle/>
          <a:p>
            <a:r>
              <a:rPr lang="en-US" sz="3600" dirty="0" smtClean="0"/>
              <a:t>Waste Reduction Through Permitting</a:t>
            </a:r>
            <a:endParaRPr lang="en-US" sz="3600" dirty="0"/>
          </a:p>
        </p:txBody>
      </p:sp>
      <p:pic>
        <p:nvPicPr>
          <p:cNvPr id="5" name="Picture 4" descr="Logo.png"/>
          <p:cNvPicPr>
            <a:picLocks noChangeAspect="1"/>
          </p:cNvPicPr>
          <p:nvPr/>
        </p:nvPicPr>
        <p:blipFill>
          <a:blip r:embed="rId2" cstate="print"/>
          <a:stretch>
            <a:fillRect/>
          </a:stretch>
        </p:blipFill>
        <p:spPr>
          <a:xfrm>
            <a:off x="228600" y="228600"/>
            <a:ext cx="990600" cy="990600"/>
          </a:xfrm>
          <a:prstGeom prst="rect">
            <a:avLst/>
          </a:prstGeom>
        </p:spPr>
      </p:pic>
    </p:spTree>
    <p:extLst>
      <p:ext uri="{BB962C8B-B14F-4D97-AF65-F5344CB8AC3E}">
        <p14:creationId xmlns:p14="http://schemas.microsoft.com/office/powerpoint/2010/main" val="31965440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We Do</a:t>
            </a:r>
            <a:endParaRPr lang="en-US" dirty="0"/>
          </a:p>
        </p:txBody>
      </p:sp>
      <p:sp>
        <p:nvSpPr>
          <p:cNvPr id="11" name="Content Placeholder 2"/>
          <p:cNvSpPr>
            <a:spLocks noGrp="1"/>
          </p:cNvSpPr>
          <p:nvPr>
            <p:ph idx="1"/>
          </p:nvPr>
        </p:nvSpPr>
        <p:spPr/>
        <p:txBody>
          <a:bodyPr>
            <a:normAutofit fontScale="70000" lnSpcReduction="20000"/>
          </a:bodyPr>
          <a:lstStyle/>
          <a:p>
            <a:r>
              <a:rPr lang="en-US" dirty="0" smtClean="0"/>
              <a:t>Weekly Pick-up Services</a:t>
            </a:r>
          </a:p>
          <a:p>
            <a:pPr>
              <a:buNone/>
            </a:pPr>
            <a:endParaRPr lang="en-US" dirty="0" smtClean="0"/>
          </a:p>
          <a:p>
            <a:r>
              <a:rPr lang="en-US" dirty="0" smtClean="0"/>
              <a:t>Call 2 Haul</a:t>
            </a:r>
          </a:p>
          <a:p>
            <a:endParaRPr lang="en-US" dirty="0" smtClean="0"/>
          </a:p>
          <a:p>
            <a:r>
              <a:rPr lang="en-US" dirty="0" smtClean="0"/>
              <a:t>Container Maintenance</a:t>
            </a:r>
          </a:p>
          <a:p>
            <a:endParaRPr lang="en-US" dirty="0" smtClean="0"/>
          </a:p>
          <a:p>
            <a:r>
              <a:rPr lang="en-US" dirty="0" smtClean="0"/>
              <a:t>Public Education &amp; Outreach</a:t>
            </a:r>
          </a:p>
          <a:p>
            <a:endParaRPr lang="en-US" dirty="0" smtClean="0"/>
          </a:p>
          <a:p>
            <a:r>
              <a:rPr lang="en-US" dirty="0" smtClean="0"/>
              <a:t>Special Events Recycling</a:t>
            </a:r>
          </a:p>
          <a:p>
            <a:endParaRPr lang="en-US" dirty="0" smtClean="0"/>
          </a:p>
          <a:p>
            <a:r>
              <a:rPr lang="en-US" dirty="0" smtClean="0"/>
              <a:t>Construction and Demolition Diversion</a:t>
            </a:r>
          </a:p>
          <a:p>
            <a:endParaRPr lang="en-US" dirty="0" smtClean="0"/>
          </a:p>
          <a:p>
            <a:r>
              <a:rPr lang="en-US" dirty="0" smtClean="0"/>
              <a:t>Business &amp; Multifamily Unit Recycling</a:t>
            </a:r>
          </a:p>
        </p:txBody>
      </p:sp>
      <p:pic>
        <p:nvPicPr>
          <p:cNvPr id="5" name="Picture 4" descr="Logo.png"/>
          <p:cNvPicPr>
            <a:picLocks noChangeAspect="1"/>
          </p:cNvPicPr>
          <p:nvPr/>
        </p:nvPicPr>
        <p:blipFill>
          <a:blip r:embed="rId2" cstate="print"/>
          <a:stretch>
            <a:fillRect/>
          </a:stretch>
        </p:blipFill>
        <p:spPr>
          <a:xfrm>
            <a:off x="228600" y="228600"/>
            <a:ext cx="990600" cy="990600"/>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Special Events</a:t>
            </a:r>
            <a:br>
              <a:rPr lang="en-US" dirty="0" smtClean="0"/>
            </a:br>
            <a:r>
              <a:rPr lang="en-US" dirty="0" smtClean="0"/>
              <a:t> 2018 By The Numbers</a:t>
            </a:r>
            <a:endParaRPr lang="en-US" dirty="0"/>
          </a:p>
        </p:txBody>
      </p:sp>
      <p:sp>
        <p:nvSpPr>
          <p:cNvPr id="3" name="Content Placeholder 2"/>
          <p:cNvSpPr>
            <a:spLocks noGrp="1"/>
          </p:cNvSpPr>
          <p:nvPr>
            <p:ph idx="1"/>
          </p:nvPr>
        </p:nvSpPr>
        <p:spPr/>
        <p:txBody>
          <a:bodyPr>
            <a:normAutofit/>
          </a:bodyPr>
          <a:lstStyle/>
          <a:p>
            <a:r>
              <a:rPr lang="en-US" dirty="0" smtClean="0"/>
              <a:t>518 (+4% vs. ‘17) special event permits processed </a:t>
            </a:r>
          </a:p>
          <a:p>
            <a:pPr lvl="1"/>
            <a:r>
              <a:rPr lang="en-US" dirty="0" smtClean="0"/>
              <a:t>233 events required waste management plans</a:t>
            </a:r>
          </a:p>
          <a:p>
            <a:pPr lvl="2"/>
            <a:r>
              <a:rPr lang="en-US" dirty="0" smtClean="0"/>
              <a:t>125 events serviced by SLC Waste &amp; Recycling </a:t>
            </a:r>
            <a:br>
              <a:rPr lang="en-US" dirty="0" smtClean="0"/>
            </a:br>
            <a:r>
              <a:rPr lang="en-US" dirty="0" smtClean="0"/>
              <a:t>(+23% vs. 2017)</a:t>
            </a:r>
          </a:p>
          <a:p>
            <a:pPr lvl="2"/>
            <a:r>
              <a:rPr lang="en-US" dirty="0" smtClean="0"/>
              <a:t>2,402 trash cans (+16.9% vs. 2017)</a:t>
            </a:r>
          </a:p>
          <a:p>
            <a:pPr lvl="2"/>
            <a:r>
              <a:rPr lang="en-US" dirty="0" smtClean="0"/>
              <a:t>2,355 recycle cans (+14.3%)</a:t>
            </a:r>
          </a:p>
          <a:p>
            <a:pPr lvl="2"/>
            <a:r>
              <a:rPr lang="en-US" dirty="0"/>
              <a:t>8</a:t>
            </a:r>
            <a:r>
              <a:rPr lang="en-US" dirty="0" smtClean="0"/>
              <a:t> compost cans</a:t>
            </a:r>
          </a:p>
        </p:txBody>
      </p:sp>
      <p:pic>
        <p:nvPicPr>
          <p:cNvPr id="4" name="Picture 3" descr="Logo.png"/>
          <p:cNvPicPr>
            <a:picLocks noChangeAspect="1"/>
          </p:cNvPicPr>
          <p:nvPr/>
        </p:nvPicPr>
        <p:blipFill>
          <a:blip r:embed="rId3" cstate="print"/>
          <a:stretch>
            <a:fillRect/>
          </a:stretch>
        </p:blipFill>
        <p:spPr>
          <a:xfrm>
            <a:off x="228600" y="228600"/>
            <a:ext cx="990600" cy="990600"/>
          </a:xfrm>
          <a:prstGeom prst="rect">
            <a:avLst/>
          </a:prstGeom>
        </p:spPr>
      </p:pic>
    </p:spTree>
    <p:extLst>
      <p:ext uri="{BB962C8B-B14F-4D97-AF65-F5344CB8AC3E}">
        <p14:creationId xmlns:p14="http://schemas.microsoft.com/office/powerpoint/2010/main" val="282953112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sz="3800" dirty="0" smtClean="0"/>
              <a:t>Special Event Waste/Recyclables</a:t>
            </a:r>
            <a:endParaRPr lang="en-US" sz="3800" dirty="0"/>
          </a:p>
        </p:txBody>
      </p:sp>
      <p:pic>
        <p:nvPicPr>
          <p:cNvPr id="4098" name="Picture 2"/>
          <p:cNvPicPr>
            <a:picLocks noGrp="1" noChangeAspect="1" noChangeArrowheads="1"/>
          </p:cNvPicPr>
          <p:nvPr>
            <p:ph idx="1"/>
          </p:nvPr>
        </p:nvPicPr>
        <p:blipFill>
          <a:blip r:embed="rId2" cstate="print"/>
          <a:srcRect/>
          <a:stretch>
            <a:fillRect/>
          </a:stretch>
        </p:blipFill>
        <p:spPr bwMode="auto">
          <a:xfrm rot="5400000">
            <a:off x="1600200" y="2035066"/>
            <a:ext cx="5486400" cy="3810000"/>
          </a:xfrm>
          <a:prstGeom prst="rect">
            <a:avLst/>
          </a:prstGeom>
          <a:noFill/>
          <a:ln w="9525">
            <a:noFill/>
            <a:miter lim="800000"/>
            <a:headEnd/>
            <a:tailEnd/>
          </a:ln>
          <a:effectLst/>
        </p:spPr>
      </p:pic>
      <p:pic>
        <p:nvPicPr>
          <p:cNvPr id="4" name="Picture 3" descr="Logo.png"/>
          <p:cNvPicPr>
            <a:picLocks noChangeAspect="1"/>
          </p:cNvPicPr>
          <p:nvPr/>
        </p:nvPicPr>
        <p:blipFill>
          <a:blip r:embed="rId3" cstate="print"/>
          <a:stretch>
            <a:fillRect/>
          </a:stretch>
        </p:blipFill>
        <p:spPr>
          <a:xfrm>
            <a:off x="228600" y="228600"/>
            <a:ext cx="990600" cy="990600"/>
          </a:xfrm>
          <a:prstGeom prst="rect">
            <a:avLst/>
          </a:prstGeom>
        </p:spPr>
      </p:pic>
    </p:spTree>
    <p:extLst>
      <p:ext uri="{BB962C8B-B14F-4D97-AF65-F5344CB8AC3E}">
        <p14:creationId xmlns:p14="http://schemas.microsoft.com/office/powerpoint/2010/main" val="150655037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92369" y="251619"/>
            <a:ext cx="7848600" cy="944562"/>
          </a:xfrm>
        </p:spPr>
        <p:txBody>
          <a:bodyPr/>
          <a:lstStyle/>
          <a:p>
            <a:r>
              <a:rPr lang="en-US" dirty="0" smtClean="0"/>
              <a:t>Bin Checks &amp; Waste Audits</a:t>
            </a:r>
            <a:endParaRPr lang="en-US" dirty="0"/>
          </a:p>
        </p:txBody>
      </p:sp>
      <p:pic>
        <p:nvPicPr>
          <p:cNvPr id="5122" name="Picture 2"/>
          <p:cNvPicPr>
            <a:picLocks noChangeAspect="1" noChangeArrowheads="1"/>
          </p:cNvPicPr>
          <p:nvPr/>
        </p:nvPicPr>
        <p:blipFill>
          <a:blip r:embed="rId2" cstate="print">
            <a:lum bright="-10000"/>
          </a:blip>
          <a:srcRect/>
          <a:stretch>
            <a:fillRect/>
          </a:stretch>
        </p:blipFill>
        <p:spPr bwMode="auto">
          <a:xfrm rot="5400000">
            <a:off x="4326643" y="1845557"/>
            <a:ext cx="4648200" cy="4309887"/>
          </a:xfrm>
          <a:prstGeom prst="rect">
            <a:avLst/>
          </a:prstGeom>
          <a:noFill/>
          <a:ln w="9525">
            <a:noFill/>
            <a:miter lim="800000"/>
            <a:headEnd/>
            <a:tailEnd/>
          </a:ln>
          <a:effectLst/>
        </p:spPr>
      </p:pic>
      <p:pic>
        <p:nvPicPr>
          <p:cNvPr id="4" name="Picture 3" descr="Logo.png"/>
          <p:cNvPicPr>
            <a:picLocks noChangeAspect="1"/>
          </p:cNvPicPr>
          <p:nvPr/>
        </p:nvPicPr>
        <p:blipFill>
          <a:blip r:embed="rId3" cstate="print"/>
          <a:stretch>
            <a:fillRect/>
          </a:stretch>
        </p:blipFill>
        <p:spPr>
          <a:xfrm>
            <a:off x="228600" y="228600"/>
            <a:ext cx="990600" cy="990600"/>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 y="1447800"/>
            <a:ext cx="3829050" cy="5105400"/>
          </a:xfrm>
          <a:prstGeom prst="rect">
            <a:avLst/>
          </a:prstGeom>
        </p:spPr>
      </p:pic>
    </p:spTree>
    <p:extLst>
      <p:ext uri="{BB962C8B-B14F-4D97-AF65-F5344CB8AC3E}">
        <p14:creationId xmlns:p14="http://schemas.microsoft.com/office/powerpoint/2010/main" val="122130356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u="sng" dirty="0" smtClean="0"/>
              <a:t>SLC Waste &amp; Recycling Muscle </a:t>
            </a:r>
            <a:endParaRPr lang="en-US" sz="3600" u="sng" dirty="0"/>
          </a:p>
        </p:txBody>
      </p:sp>
      <p:pic>
        <p:nvPicPr>
          <p:cNvPr id="6146" name="Picture 2"/>
          <p:cNvPicPr>
            <a:picLocks noChangeAspect="1" noChangeArrowheads="1"/>
          </p:cNvPicPr>
          <p:nvPr/>
        </p:nvPicPr>
        <p:blipFill>
          <a:blip r:embed="rId2" cstate="print"/>
          <a:srcRect l="24013" t="24939" r="28333"/>
          <a:stretch>
            <a:fillRect/>
          </a:stretch>
        </p:blipFill>
        <p:spPr bwMode="auto">
          <a:xfrm rot="5400000">
            <a:off x="2095500" y="661530"/>
            <a:ext cx="4953000" cy="6400800"/>
          </a:xfrm>
          <a:prstGeom prst="rect">
            <a:avLst/>
          </a:prstGeom>
          <a:noFill/>
          <a:ln w="9525">
            <a:noFill/>
            <a:miter lim="800000"/>
            <a:headEnd/>
            <a:tailEnd/>
          </a:ln>
          <a:effectLst/>
        </p:spPr>
      </p:pic>
      <p:pic>
        <p:nvPicPr>
          <p:cNvPr id="5" name="Picture 4" descr="Logo.png"/>
          <p:cNvPicPr>
            <a:picLocks noChangeAspect="1"/>
          </p:cNvPicPr>
          <p:nvPr/>
        </p:nvPicPr>
        <p:blipFill>
          <a:blip r:embed="rId3" cstate="print"/>
          <a:stretch>
            <a:fillRect/>
          </a:stretch>
        </p:blipFill>
        <p:spPr>
          <a:xfrm>
            <a:off x="228600" y="228600"/>
            <a:ext cx="990600" cy="990600"/>
          </a:xfrm>
          <a:prstGeom prst="rect">
            <a:avLst/>
          </a:prstGeom>
        </p:spPr>
      </p:pic>
    </p:spTree>
    <p:extLst>
      <p:ext uri="{BB962C8B-B14F-4D97-AF65-F5344CB8AC3E}">
        <p14:creationId xmlns:p14="http://schemas.microsoft.com/office/powerpoint/2010/main" val="108745401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sz="3200" dirty="0" smtClean="0"/>
              <a:t>2015 Utah Pride Festival Audit</a:t>
            </a:r>
            <a:endParaRPr lang="en-US" sz="3200" dirty="0"/>
          </a:p>
        </p:txBody>
      </p:sp>
      <p:pic>
        <p:nvPicPr>
          <p:cNvPr id="1026" name="Picture 2" descr="C:\Users\DM0011\AppData\Local\Microsoft\Windows\Temporary Internet Files\Content.Outlook\N2DWGJ4W\20150608_113748.jpg"/>
          <p:cNvPicPr>
            <a:picLocks noGrp="1" noChangeAspect="1" noChangeArrowheads="1"/>
          </p:cNvPicPr>
          <p:nvPr>
            <p:ph idx="1"/>
          </p:nvPr>
        </p:nvPicPr>
        <p:blipFill>
          <a:blip r:embed="rId2" cstate="print"/>
          <a:srcRect/>
          <a:stretch>
            <a:fillRect/>
          </a:stretch>
        </p:blipFill>
        <p:spPr bwMode="auto">
          <a:xfrm rot="5400000">
            <a:off x="1892300" y="215901"/>
            <a:ext cx="5562600" cy="7416799"/>
          </a:xfrm>
          <a:prstGeom prst="rect">
            <a:avLst/>
          </a:prstGeom>
          <a:noFill/>
        </p:spPr>
      </p:pic>
      <p:pic>
        <p:nvPicPr>
          <p:cNvPr id="4" name="Picture 3" descr="Logo.png"/>
          <p:cNvPicPr>
            <a:picLocks noChangeAspect="1"/>
          </p:cNvPicPr>
          <p:nvPr/>
        </p:nvPicPr>
        <p:blipFill>
          <a:blip r:embed="rId3" cstate="print"/>
          <a:stretch>
            <a:fillRect/>
          </a:stretch>
        </p:blipFill>
        <p:spPr>
          <a:xfrm>
            <a:off x="228600" y="228600"/>
            <a:ext cx="990600" cy="990600"/>
          </a:xfrm>
          <a:prstGeom prst="rect">
            <a:avLst/>
          </a:prstGeom>
        </p:spPr>
      </p:pic>
    </p:spTree>
    <p:extLst>
      <p:ext uri="{BB962C8B-B14F-4D97-AF65-F5344CB8AC3E}">
        <p14:creationId xmlns:p14="http://schemas.microsoft.com/office/powerpoint/2010/main" val="193553353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What we found from this audit:</a:t>
            </a:r>
            <a:endParaRPr lang="en-US" sz="3600" dirty="0"/>
          </a:p>
        </p:txBody>
      </p:sp>
      <p:sp>
        <p:nvSpPr>
          <p:cNvPr id="3" name="Content Placeholder 2"/>
          <p:cNvSpPr>
            <a:spLocks noGrp="1"/>
          </p:cNvSpPr>
          <p:nvPr>
            <p:ph idx="1"/>
          </p:nvPr>
        </p:nvSpPr>
        <p:spPr/>
        <p:txBody>
          <a:bodyPr>
            <a:normAutofit lnSpcReduction="10000"/>
          </a:bodyPr>
          <a:lstStyle/>
          <a:p>
            <a:r>
              <a:rPr lang="en-US" dirty="0" smtClean="0"/>
              <a:t>Close to 55%+ of disposed materials could have been recycled.</a:t>
            </a:r>
          </a:p>
          <a:p>
            <a:pPr lvl="1"/>
            <a:r>
              <a:rPr lang="en-US" dirty="0" smtClean="0"/>
              <a:t>Large amounts of:</a:t>
            </a:r>
          </a:p>
          <a:p>
            <a:pPr lvl="2"/>
            <a:r>
              <a:rPr lang="en-US" dirty="0" smtClean="0"/>
              <a:t>Cardboard	</a:t>
            </a:r>
          </a:p>
          <a:p>
            <a:pPr lvl="2"/>
            <a:r>
              <a:rPr lang="en-US" dirty="0" smtClean="0"/>
              <a:t>Plastic  (All grades)</a:t>
            </a:r>
          </a:p>
          <a:p>
            <a:pPr lvl="2"/>
            <a:r>
              <a:rPr lang="en-US" dirty="0" smtClean="0"/>
              <a:t>Aluminum </a:t>
            </a:r>
          </a:p>
          <a:p>
            <a:pPr lvl="2"/>
            <a:r>
              <a:rPr lang="en-US" dirty="0" smtClean="0"/>
              <a:t>Glass </a:t>
            </a:r>
          </a:p>
          <a:p>
            <a:pPr lvl="2"/>
            <a:r>
              <a:rPr lang="en-US" dirty="0" smtClean="0"/>
              <a:t>Plastic Film</a:t>
            </a:r>
          </a:p>
          <a:p>
            <a:pPr lvl="1"/>
            <a:r>
              <a:rPr lang="en-US" dirty="0" smtClean="0"/>
              <a:t>Food waste &amp; other non recyclable materials made up the 45%</a:t>
            </a:r>
          </a:p>
          <a:p>
            <a:pPr lvl="1">
              <a:buNone/>
            </a:pPr>
            <a:endParaRPr lang="en-US" dirty="0"/>
          </a:p>
        </p:txBody>
      </p:sp>
      <p:pic>
        <p:nvPicPr>
          <p:cNvPr id="4" name="Picture 3" descr="Logo.png"/>
          <p:cNvPicPr>
            <a:picLocks noChangeAspect="1"/>
          </p:cNvPicPr>
          <p:nvPr/>
        </p:nvPicPr>
        <p:blipFill>
          <a:blip r:embed="rId2" cstate="print"/>
          <a:stretch>
            <a:fillRect/>
          </a:stretch>
        </p:blipFill>
        <p:spPr>
          <a:xfrm>
            <a:off x="228600" y="228600"/>
            <a:ext cx="990600" cy="990600"/>
          </a:xfrm>
          <a:prstGeom prst="rect">
            <a:avLst/>
          </a:prstGeom>
        </p:spPr>
      </p:pic>
    </p:spTree>
    <p:extLst>
      <p:ext uri="{BB962C8B-B14F-4D97-AF65-F5344CB8AC3E}">
        <p14:creationId xmlns:p14="http://schemas.microsoft.com/office/powerpoint/2010/main" val="347032840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Waste Signage Revisions</a:t>
            </a:r>
            <a:endParaRPr lang="en-US" dirty="0"/>
          </a:p>
        </p:txBody>
      </p:sp>
      <p:pic>
        <p:nvPicPr>
          <p:cNvPr id="4" name="Picture 3" descr="Logo.png"/>
          <p:cNvPicPr>
            <a:picLocks noChangeAspect="1"/>
          </p:cNvPicPr>
          <p:nvPr/>
        </p:nvPicPr>
        <p:blipFill>
          <a:blip r:embed="rId2" cstate="print"/>
          <a:stretch>
            <a:fillRect/>
          </a:stretch>
        </p:blipFill>
        <p:spPr>
          <a:xfrm>
            <a:off x="228600" y="228600"/>
            <a:ext cx="990600" cy="990600"/>
          </a:xfrm>
          <a:prstGeom prst="rect">
            <a:avLst/>
          </a:prstGeom>
        </p:spPr>
      </p:pic>
      <p:pic>
        <p:nvPicPr>
          <p:cNvPr id="1026" name="Picture 2" descr="C:\Users\DM0011\Desktop\New folder\specialeventwastestation.png"/>
          <p:cNvPicPr>
            <a:picLocks noGrp="1" noChangeAspect="1" noChangeArrowheads="1"/>
          </p:cNvPicPr>
          <p:nvPr>
            <p:ph idx="1"/>
          </p:nvPr>
        </p:nvPicPr>
        <p:blipFill>
          <a:blip r:embed="rId3" cstate="print">
            <a:lum bright="-10000"/>
          </a:blip>
          <a:srcRect/>
          <a:stretch>
            <a:fillRect/>
          </a:stretch>
        </p:blipFill>
        <p:spPr bwMode="auto">
          <a:xfrm>
            <a:off x="1554691" y="1600200"/>
            <a:ext cx="6034617" cy="4525963"/>
          </a:xfrm>
          <a:prstGeom prst="rect">
            <a:avLst/>
          </a:prstGeom>
          <a:noFill/>
        </p:spPr>
      </p:pic>
    </p:spTree>
    <p:extLst>
      <p:ext uri="{BB962C8B-B14F-4D97-AF65-F5344CB8AC3E}">
        <p14:creationId xmlns:p14="http://schemas.microsoft.com/office/powerpoint/2010/main" val="285998946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Waste Signage Revisions</a:t>
            </a:r>
            <a:endParaRPr lang="en-US" dirty="0"/>
          </a:p>
        </p:txBody>
      </p:sp>
      <p:pic>
        <p:nvPicPr>
          <p:cNvPr id="4" name="Picture 3" descr="Logo.png"/>
          <p:cNvPicPr>
            <a:picLocks noChangeAspect="1"/>
          </p:cNvPicPr>
          <p:nvPr/>
        </p:nvPicPr>
        <p:blipFill>
          <a:blip r:embed="rId2" cstate="print"/>
          <a:stretch>
            <a:fillRect/>
          </a:stretch>
        </p:blipFill>
        <p:spPr>
          <a:xfrm>
            <a:off x="228600" y="228600"/>
            <a:ext cx="990600" cy="990600"/>
          </a:xfrm>
          <a:prstGeom prst="rect">
            <a:avLst/>
          </a:prstGeom>
        </p:spPr>
      </p:pic>
      <p:pic>
        <p:nvPicPr>
          <p:cNvPr id="36866" name="Picture 1" descr="image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600200"/>
            <a:ext cx="3862082" cy="44196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stretch>
            <a:fillRect/>
          </a:stretch>
        </p:blipFill>
        <p:spPr>
          <a:xfrm>
            <a:off x="4191000" y="1981200"/>
            <a:ext cx="4805034" cy="3676650"/>
          </a:xfrm>
          <a:prstGeom prst="rect">
            <a:avLst/>
          </a:prstGeom>
        </p:spPr>
      </p:pic>
    </p:spTree>
    <p:extLst>
      <p:ext uri="{BB962C8B-B14F-4D97-AF65-F5344CB8AC3E}">
        <p14:creationId xmlns:p14="http://schemas.microsoft.com/office/powerpoint/2010/main" val="101833271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274638"/>
            <a:ext cx="7391400" cy="1143000"/>
          </a:xfrm>
        </p:spPr>
        <p:txBody>
          <a:bodyPr>
            <a:normAutofit/>
          </a:bodyPr>
          <a:lstStyle/>
          <a:p>
            <a:r>
              <a:rPr lang="en-US" dirty="0" smtClean="0"/>
              <a:t>C&amp;D Recycling &amp; Diversion</a:t>
            </a:r>
            <a:endParaRPr lang="en-US" dirty="0"/>
          </a:p>
        </p:txBody>
      </p:sp>
      <p:sp>
        <p:nvSpPr>
          <p:cNvPr id="3" name="Content Placeholder 2"/>
          <p:cNvSpPr>
            <a:spLocks noGrp="1"/>
          </p:cNvSpPr>
          <p:nvPr>
            <p:ph idx="1"/>
          </p:nvPr>
        </p:nvSpPr>
        <p:spPr/>
        <p:txBody>
          <a:bodyPr>
            <a:normAutofit lnSpcReduction="10000"/>
          </a:bodyPr>
          <a:lstStyle/>
          <a:p>
            <a:r>
              <a:rPr lang="en-US" sz="2800" dirty="0" smtClean="0"/>
              <a:t>According to city code, C&amp;D Waste Management Plans are required of:</a:t>
            </a:r>
          </a:p>
          <a:p>
            <a:pPr lvl="1"/>
            <a:r>
              <a:rPr lang="en-US" sz="2400" dirty="0"/>
              <a:t>New construction of multi-family developments with three or more dwelling </a:t>
            </a:r>
            <a:r>
              <a:rPr lang="en-US" sz="2400" dirty="0" smtClean="0"/>
              <a:t>units</a:t>
            </a:r>
          </a:p>
          <a:p>
            <a:pPr lvl="1"/>
            <a:r>
              <a:rPr lang="en-US" sz="2400" dirty="0"/>
              <a:t>New subdivision developments of over twenty (20) single-family </a:t>
            </a:r>
            <a:r>
              <a:rPr lang="en-US" sz="2400" dirty="0" smtClean="0"/>
              <a:t>homes</a:t>
            </a:r>
          </a:p>
          <a:p>
            <a:pPr lvl="1"/>
            <a:r>
              <a:rPr lang="en-US" sz="2400" dirty="0"/>
              <a:t>All new mixed-use and non-residential development that exceed 5,000 square </a:t>
            </a:r>
            <a:r>
              <a:rPr lang="en-US" sz="2400" dirty="0" smtClean="0"/>
              <a:t>feet</a:t>
            </a:r>
          </a:p>
          <a:p>
            <a:pPr lvl="1"/>
            <a:r>
              <a:rPr lang="en-US" sz="2400" dirty="0"/>
              <a:t>The demolition of a principal structure, and any </a:t>
            </a:r>
            <a:r>
              <a:rPr lang="en-US" sz="2400" dirty="0" smtClean="0"/>
              <a:t>expansion</a:t>
            </a:r>
          </a:p>
          <a:p>
            <a:pPr lvl="1"/>
            <a:r>
              <a:rPr lang="en-US" sz="2400" dirty="0"/>
              <a:t>Alteration or modification that increases the existing development’s gross floor area by at least 1,000 square feet</a:t>
            </a:r>
          </a:p>
        </p:txBody>
      </p:sp>
      <p:pic>
        <p:nvPicPr>
          <p:cNvPr id="4" name="Picture 3" descr="Logo.png"/>
          <p:cNvPicPr>
            <a:picLocks noChangeAspect="1"/>
          </p:cNvPicPr>
          <p:nvPr/>
        </p:nvPicPr>
        <p:blipFill>
          <a:blip r:embed="rId2" cstate="print"/>
          <a:stretch>
            <a:fillRect/>
          </a:stretch>
        </p:blipFill>
        <p:spPr>
          <a:xfrm>
            <a:off x="228600" y="228600"/>
            <a:ext cx="990600" cy="990600"/>
          </a:xfrm>
          <a:prstGeom prst="rect">
            <a:avLst/>
          </a:prstGeom>
        </p:spPr>
      </p:pic>
    </p:spTree>
    <p:extLst>
      <p:ext uri="{BB962C8B-B14F-4D97-AF65-F5344CB8AC3E}">
        <p14:creationId xmlns:p14="http://schemas.microsoft.com/office/powerpoint/2010/main" val="68753565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274638"/>
            <a:ext cx="7391400" cy="1143000"/>
          </a:xfrm>
        </p:spPr>
        <p:txBody>
          <a:bodyPr>
            <a:normAutofit/>
          </a:bodyPr>
          <a:lstStyle/>
          <a:p>
            <a:r>
              <a:rPr lang="en-US" dirty="0" smtClean="0"/>
              <a:t>C&amp;D Recycling &amp; Diversion</a:t>
            </a:r>
            <a:endParaRPr lang="en-US" dirty="0"/>
          </a:p>
        </p:txBody>
      </p:sp>
      <p:sp>
        <p:nvSpPr>
          <p:cNvPr id="3" name="Content Placeholder 2"/>
          <p:cNvSpPr>
            <a:spLocks noGrp="1"/>
          </p:cNvSpPr>
          <p:nvPr>
            <p:ph idx="1"/>
          </p:nvPr>
        </p:nvSpPr>
        <p:spPr/>
        <p:txBody>
          <a:bodyPr>
            <a:normAutofit/>
          </a:bodyPr>
          <a:lstStyle/>
          <a:p>
            <a:r>
              <a:rPr lang="en-US" sz="2800" dirty="0" smtClean="0"/>
              <a:t>As SLC continues to develop and densify, </a:t>
            </a:r>
            <a:r>
              <a:rPr lang="en-US" sz="2800" u="sng" dirty="0" smtClean="0"/>
              <a:t>construction </a:t>
            </a:r>
            <a:r>
              <a:rPr lang="en-US" sz="2800" u="sng" dirty="0"/>
              <a:t>&amp; demolition </a:t>
            </a:r>
            <a:r>
              <a:rPr lang="en-US" sz="2800" dirty="0"/>
              <a:t>waste </a:t>
            </a:r>
            <a:r>
              <a:rPr lang="en-US" sz="2800" dirty="0" smtClean="0"/>
              <a:t>remains prevalent</a:t>
            </a:r>
          </a:p>
          <a:p>
            <a:pPr lvl="1"/>
            <a:r>
              <a:rPr lang="en-US" sz="2400" dirty="0" smtClean="0"/>
              <a:t>Most common ‘waste’ materials include</a:t>
            </a:r>
          </a:p>
          <a:p>
            <a:pPr lvl="2"/>
            <a:r>
              <a:rPr lang="en-US" sz="2000" dirty="0" smtClean="0"/>
              <a:t>Concrete/Brick/Rock</a:t>
            </a:r>
          </a:p>
          <a:p>
            <a:pPr lvl="2"/>
            <a:r>
              <a:rPr lang="en-US" sz="2000" dirty="0" smtClean="0"/>
              <a:t>Asphalt</a:t>
            </a:r>
          </a:p>
          <a:p>
            <a:pPr lvl="2"/>
            <a:r>
              <a:rPr lang="en-US" sz="2000" dirty="0" smtClean="0"/>
              <a:t>Metal</a:t>
            </a:r>
          </a:p>
          <a:p>
            <a:pPr lvl="2"/>
            <a:r>
              <a:rPr lang="en-US" sz="2000" dirty="0" smtClean="0"/>
              <a:t>Clean wood</a:t>
            </a:r>
          </a:p>
          <a:p>
            <a:pPr lvl="2"/>
            <a:r>
              <a:rPr lang="en-US" sz="2000" dirty="0" smtClean="0"/>
              <a:t>Green waste</a:t>
            </a:r>
          </a:p>
          <a:p>
            <a:pPr lvl="3"/>
            <a:r>
              <a:rPr lang="en-US" sz="2400" u="sng" dirty="0" smtClean="0"/>
              <a:t>ALL</a:t>
            </a:r>
            <a:r>
              <a:rPr lang="en-US" sz="2400" dirty="0" smtClean="0"/>
              <a:t> of these materials are highly salvageable, reusable, recyclable </a:t>
            </a:r>
            <a:endParaRPr lang="en-US" sz="2400" u="sng" dirty="0"/>
          </a:p>
          <a:p>
            <a:endParaRPr lang="en-US" dirty="0"/>
          </a:p>
        </p:txBody>
      </p:sp>
      <p:pic>
        <p:nvPicPr>
          <p:cNvPr id="4" name="Picture 3" descr="Logo.png"/>
          <p:cNvPicPr>
            <a:picLocks noChangeAspect="1"/>
          </p:cNvPicPr>
          <p:nvPr/>
        </p:nvPicPr>
        <p:blipFill>
          <a:blip r:embed="rId2" cstate="print"/>
          <a:stretch>
            <a:fillRect/>
          </a:stretch>
        </p:blipFill>
        <p:spPr>
          <a:xfrm>
            <a:off x="228600" y="228600"/>
            <a:ext cx="990600" cy="990600"/>
          </a:xfrm>
          <a:prstGeom prst="rect">
            <a:avLst/>
          </a:prstGeom>
        </p:spPr>
      </p:pic>
    </p:spTree>
    <p:extLst>
      <p:ext uri="{BB962C8B-B14F-4D97-AF65-F5344CB8AC3E}">
        <p14:creationId xmlns:p14="http://schemas.microsoft.com/office/powerpoint/2010/main" val="50024347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Weekly Pick-up Services</a:t>
            </a:r>
            <a:endParaRPr lang="en-US" dirty="0"/>
          </a:p>
        </p:txBody>
      </p:sp>
      <p:pic>
        <p:nvPicPr>
          <p:cNvPr id="4" name="Picture 3" descr="Logo.png"/>
          <p:cNvPicPr>
            <a:picLocks noChangeAspect="1"/>
          </p:cNvPicPr>
          <p:nvPr/>
        </p:nvPicPr>
        <p:blipFill>
          <a:blip r:embed="rId2" cstate="print"/>
          <a:stretch>
            <a:fillRect/>
          </a:stretch>
        </p:blipFill>
        <p:spPr>
          <a:xfrm>
            <a:off x="228600" y="228600"/>
            <a:ext cx="990600" cy="990600"/>
          </a:xfrm>
          <a:prstGeom prst="rect">
            <a:avLst/>
          </a:prstGeom>
        </p:spPr>
      </p:pic>
      <p:sp>
        <p:nvSpPr>
          <p:cNvPr id="7" name="Content Placeholder 6"/>
          <p:cNvSpPr>
            <a:spLocks noGrp="1"/>
          </p:cNvSpPr>
          <p:nvPr>
            <p:ph idx="1"/>
          </p:nvPr>
        </p:nvSpPr>
        <p:spPr/>
        <p:txBody>
          <a:bodyPr>
            <a:normAutofit/>
          </a:bodyPr>
          <a:lstStyle/>
          <a:p>
            <a:r>
              <a:rPr lang="en-US" dirty="0" smtClean="0"/>
              <a:t>Programs</a:t>
            </a:r>
          </a:p>
          <a:p>
            <a:pPr lvl="1"/>
            <a:r>
              <a:rPr lang="en-US" dirty="0" smtClean="0"/>
              <a:t>Refuse</a:t>
            </a:r>
          </a:p>
          <a:p>
            <a:pPr lvl="1"/>
            <a:r>
              <a:rPr lang="en-US" dirty="0" smtClean="0"/>
              <a:t>Recycle</a:t>
            </a:r>
          </a:p>
          <a:p>
            <a:pPr lvl="1"/>
            <a:r>
              <a:rPr lang="en-US" dirty="0" smtClean="0"/>
              <a:t>Green-waste</a:t>
            </a:r>
          </a:p>
          <a:p>
            <a:r>
              <a:rPr lang="en-US" dirty="0" smtClean="0"/>
              <a:t>Range</a:t>
            </a:r>
          </a:p>
          <a:p>
            <a:pPr lvl="1"/>
            <a:r>
              <a:rPr lang="en-US" dirty="0" smtClean="0"/>
              <a:t>Entire City Limits</a:t>
            </a:r>
          </a:p>
          <a:p>
            <a:pPr lvl="1"/>
            <a:r>
              <a:rPr lang="en-US" dirty="0" smtClean="0"/>
              <a:t>1850 Lane Miles</a:t>
            </a:r>
          </a:p>
          <a:p>
            <a:pPr lvl="1"/>
            <a:r>
              <a:rPr lang="en-US" dirty="0" smtClean="0"/>
              <a:t>110 Square Miles</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274638"/>
            <a:ext cx="7391400" cy="1143000"/>
          </a:xfrm>
        </p:spPr>
        <p:txBody>
          <a:bodyPr>
            <a:normAutofit/>
          </a:bodyPr>
          <a:lstStyle/>
          <a:p>
            <a:r>
              <a:rPr lang="en-US" dirty="0" smtClean="0"/>
              <a:t>C&amp;D Recycling &amp; Diversion</a:t>
            </a:r>
            <a:endParaRPr lang="en-US" dirty="0"/>
          </a:p>
        </p:txBody>
      </p:sp>
      <p:sp>
        <p:nvSpPr>
          <p:cNvPr id="3" name="Content Placeholder 2"/>
          <p:cNvSpPr>
            <a:spLocks noGrp="1"/>
          </p:cNvSpPr>
          <p:nvPr>
            <p:ph idx="1"/>
          </p:nvPr>
        </p:nvSpPr>
        <p:spPr>
          <a:xfrm>
            <a:off x="533400" y="1600201"/>
            <a:ext cx="8153400" cy="1066800"/>
          </a:xfrm>
        </p:spPr>
        <p:txBody>
          <a:bodyPr numCol="1">
            <a:normAutofit/>
          </a:bodyPr>
          <a:lstStyle/>
          <a:p>
            <a:pPr marL="0" indent="0">
              <a:buNone/>
            </a:pPr>
            <a:r>
              <a:rPr lang="en-US" dirty="0" smtClean="0"/>
              <a:t>Many local recyclers that will accept these materials:</a:t>
            </a:r>
          </a:p>
        </p:txBody>
      </p:sp>
      <p:pic>
        <p:nvPicPr>
          <p:cNvPr id="4" name="Picture 3" descr="Logo.png"/>
          <p:cNvPicPr>
            <a:picLocks noChangeAspect="1"/>
          </p:cNvPicPr>
          <p:nvPr/>
        </p:nvPicPr>
        <p:blipFill>
          <a:blip r:embed="rId2" cstate="print"/>
          <a:stretch>
            <a:fillRect/>
          </a:stretch>
        </p:blipFill>
        <p:spPr>
          <a:xfrm>
            <a:off x="228600" y="228600"/>
            <a:ext cx="990600" cy="990600"/>
          </a:xfrm>
          <a:prstGeom prst="rect">
            <a:avLst/>
          </a:prstGeom>
        </p:spPr>
      </p:pic>
      <p:sp>
        <p:nvSpPr>
          <p:cNvPr id="5" name="Content Placeholder 2"/>
          <p:cNvSpPr txBox="1">
            <a:spLocks/>
          </p:cNvSpPr>
          <p:nvPr/>
        </p:nvSpPr>
        <p:spPr>
          <a:xfrm>
            <a:off x="457200" y="2736632"/>
            <a:ext cx="8229600" cy="3968968"/>
          </a:xfrm>
          <a:prstGeom prst="rect">
            <a:avLst/>
          </a:prstGeom>
        </p:spPr>
        <p:txBody>
          <a:bodyPr vert="horz" lIns="91440" tIns="45720" rIns="91440" bIns="45720" numCol="2" rtlCol="0">
            <a:normAutofit fontScale="85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r>
              <a:rPr lang="en-US" dirty="0" smtClean="0"/>
              <a:t>Rocky Mountain Recycling</a:t>
            </a:r>
          </a:p>
          <a:p>
            <a:pPr lvl="1"/>
            <a:r>
              <a:rPr lang="en-US" dirty="0" smtClean="0"/>
              <a:t>ACE</a:t>
            </a:r>
          </a:p>
          <a:p>
            <a:pPr lvl="1"/>
            <a:r>
              <a:rPr lang="en-US" dirty="0" smtClean="0"/>
              <a:t>Waste Management</a:t>
            </a:r>
          </a:p>
          <a:p>
            <a:pPr lvl="1"/>
            <a:r>
              <a:rPr lang="en-US" dirty="0" smtClean="0"/>
              <a:t>CRI</a:t>
            </a:r>
          </a:p>
          <a:p>
            <a:pPr lvl="1"/>
            <a:r>
              <a:rPr lang="en-US" dirty="0" smtClean="0"/>
              <a:t>Bland Recycling</a:t>
            </a:r>
          </a:p>
          <a:p>
            <a:pPr lvl="1"/>
            <a:r>
              <a:rPr lang="en-US" dirty="0" smtClean="0"/>
              <a:t>Eco-Pan</a:t>
            </a:r>
          </a:p>
          <a:p>
            <a:pPr lvl="1"/>
            <a:r>
              <a:rPr lang="en-US" dirty="0" smtClean="0"/>
              <a:t>Huish Materials LLC</a:t>
            </a:r>
          </a:p>
          <a:p>
            <a:pPr lvl="1"/>
            <a:r>
              <a:rPr lang="en-US" dirty="0" smtClean="0"/>
              <a:t>Wind River Recycling</a:t>
            </a:r>
          </a:p>
          <a:p>
            <a:pPr lvl="1"/>
            <a:r>
              <a:rPr lang="en-US" dirty="0" smtClean="0"/>
              <a:t>Momentum Recycling</a:t>
            </a:r>
          </a:p>
          <a:p>
            <a:pPr lvl="1"/>
            <a:r>
              <a:rPr lang="en-US" dirty="0" smtClean="0"/>
              <a:t>North Point Recycling</a:t>
            </a:r>
          </a:p>
          <a:p>
            <a:pPr lvl="1"/>
            <a:r>
              <a:rPr lang="en-US" dirty="0" smtClean="0"/>
              <a:t>Wasatch Metal</a:t>
            </a:r>
          </a:p>
          <a:p>
            <a:pPr lvl="1"/>
            <a:r>
              <a:rPr lang="en-US" dirty="0" smtClean="0"/>
              <a:t>Western Metals</a:t>
            </a:r>
          </a:p>
          <a:p>
            <a:pPr lvl="1"/>
            <a:r>
              <a:rPr lang="en-US" dirty="0" smtClean="0"/>
              <a:t>Utah Metal Works</a:t>
            </a:r>
          </a:p>
          <a:p>
            <a:pPr lvl="1"/>
            <a:r>
              <a:rPr lang="en-US" dirty="0" smtClean="0"/>
              <a:t>Metro Group</a:t>
            </a:r>
          </a:p>
          <a:p>
            <a:pPr lvl="1"/>
            <a:r>
              <a:rPr lang="en-US" dirty="0" smtClean="0"/>
              <a:t>Midvale Recycling</a:t>
            </a:r>
          </a:p>
          <a:p>
            <a:pPr lvl="1"/>
            <a:r>
              <a:rPr lang="en-US" dirty="0" smtClean="0"/>
              <a:t>Redwood Recycling</a:t>
            </a:r>
          </a:p>
          <a:p>
            <a:pPr lvl="1"/>
            <a:r>
              <a:rPr lang="en-US" dirty="0" smtClean="0"/>
              <a:t>George’s Architectural Salvage</a:t>
            </a:r>
          </a:p>
          <a:p>
            <a:pPr lvl="1"/>
            <a:r>
              <a:rPr lang="en-US" dirty="0" smtClean="0"/>
              <a:t>Habitat For Humanity’s </a:t>
            </a:r>
            <a:r>
              <a:rPr lang="en-US" dirty="0" err="1" smtClean="0"/>
              <a:t>ReStore</a:t>
            </a:r>
            <a:endParaRPr lang="en-US" dirty="0" smtClean="0"/>
          </a:p>
        </p:txBody>
      </p:sp>
    </p:spTree>
    <p:extLst>
      <p:ext uri="{BB962C8B-B14F-4D97-AF65-F5344CB8AC3E}">
        <p14:creationId xmlns:p14="http://schemas.microsoft.com/office/powerpoint/2010/main" val="37211361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274638"/>
            <a:ext cx="7391400" cy="1143000"/>
          </a:xfrm>
        </p:spPr>
        <p:txBody>
          <a:bodyPr>
            <a:normAutofit/>
          </a:bodyPr>
          <a:lstStyle/>
          <a:p>
            <a:r>
              <a:rPr lang="en-US" dirty="0" smtClean="0"/>
              <a:t>C&amp;D Recycling &amp; Diversion</a:t>
            </a:r>
            <a:endParaRPr lang="en-US" dirty="0"/>
          </a:p>
        </p:txBody>
      </p:sp>
      <p:sp>
        <p:nvSpPr>
          <p:cNvPr id="3" name="Content Placeholder 2"/>
          <p:cNvSpPr>
            <a:spLocks noGrp="1"/>
          </p:cNvSpPr>
          <p:nvPr>
            <p:ph idx="1"/>
          </p:nvPr>
        </p:nvSpPr>
        <p:spPr/>
        <p:txBody>
          <a:bodyPr>
            <a:normAutofit fontScale="92500" lnSpcReduction="10000"/>
          </a:bodyPr>
          <a:lstStyle/>
          <a:p>
            <a:r>
              <a:rPr lang="en-US" sz="2800" dirty="0" smtClean="0"/>
              <a:t>C&amp;D Waste Management Plans require demonstration/description of:</a:t>
            </a:r>
          </a:p>
          <a:p>
            <a:pPr lvl="1" fontAlgn="base"/>
            <a:r>
              <a:rPr lang="en-US" sz="2200" dirty="0"/>
              <a:t>How 55% of the waste will be </a:t>
            </a:r>
            <a:r>
              <a:rPr lang="en-US" sz="2200" dirty="0" smtClean="0"/>
              <a:t>salvaged and recycled </a:t>
            </a:r>
            <a:r>
              <a:rPr lang="en-US" sz="2200" dirty="0"/>
              <a:t>or reused</a:t>
            </a:r>
          </a:p>
          <a:p>
            <a:pPr lvl="1" fontAlgn="base"/>
            <a:r>
              <a:rPr lang="en-US" sz="2200" dirty="0" smtClean="0"/>
              <a:t>Methods to </a:t>
            </a:r>
            <a:r>
              <a:rPr lang="en-US" sz="2200" dirty="0"/>
              <a:t>reduce </a:t>
            </a:r>
            <a:r>
              <a:rPr lang="en-US" sz="2200" dirty="0" smtClean="0"/>
              <a:t>total waste </a:t>
            </a:r>
            <a:r>
              <a:rPr lang="en-US" sz="2200" dirty="0"/>
              <a:t>generated by the project</a:t>
            </a:r>
          </a:p>
          <a:p>
            <a:pPr lvl="1" fontAlgn="base"/>
            <a:r>
              <a:rPr lang="en-US" sz="2200" dirty="0" smtClean="0"/>
              <a:t>Training of project site team </a:t>
            </a:r>
            <a:r>
              <a:rPr lang="en-US" sz="2200" dirty="0"/>
              <a:t>to ensure proper recycling &amp; reuse</a:t>
            </a:r>
          </a:p>
          <a:p>
            <a:pPr lvl="1" fontAlgn="base"/>
            <a:r>
              <a:rPr lang="en-US" sz="2200" dirty="0"/>
              <a:t>Total amount and types of waste reused, recycled, or composted and what amount and types of the waste </a:t>
            </a:r>
            <a:r>
              <a:rPr lang="en-US" sz="2200" dirty="0" smtClean="0"/>
              <a:t>will be taken </a:t>
            </a:r>
            <a:r>
              <a:rPr lang="en-US" sz="2200" dirty="0"/>
              <a:t>to the Landfill </a:t>
            </a:r>
          </a:p>
          <a:p>
            <a:pPr lvl="1" fontAlgn="base"/>
            <a:r>
              <a:rPr lang="en-US" sz="2200" dirty="0" smtClean="0"/>
              <a:t>Names of haulers and names </a:t>
            </a:r>
            <a:r>
              <a:rPr lang="en-US" sz="2200" dirty="0"/>
              <a:t>of facilities where waste materials </a:t>
            </a:r>
            <a:r>
              <a:rPr lang="en-US" sz="2200" dirty="0" smtClean="0"/>
              <a:t>are to be taken</a:t>
            </a:r>
          </a:p>
          <a:p>
            <a:r>
              <a:rPr lang="en-US" sz="2800" dirty="0"/>
              <a:t>Two Parts of C&amp;D Waste Permit</a:t>
            </a:r>
          </a:p>
          <a:p>
            <a:pPr lvl="1"/>
            <a:r>
              <a:rPr lang="en-US" sz="2400" dirty="0"/>
              <a:t>Preemptive Plan (WMP) &amp; Post-Project Report (WMR)</a:t>
            </a:r>
          </a:p>
          <a:p>
            <a:pPr lvl="1"/>
            <a:r>
              <a:rPr lang="en-US" sz="2400" dirty="0"/>
              <a:t>Report is actual documentation of diverted </a:t>
            </a:r>
            <a:r>
              <a:rPr lang="en-US" sz="2400" dirty="0" smtClean="0"/>
              <a:t>waste</a:t>
            </a:r>
            <a:endParaRPr lang="en-US" sz="2400" dirty="0"/>
          </a:p>
        </p:txBody>
      </p:sp>
      <p:pic>
        <p:nvPicPr>
          <p:cNvPr id="4" name="Picture 3" descr="Logo.png"/>
          <p:cNvPicPr>
            <a:picLocks noChangeAspect="1"/>
          </p:cNvPicPr>
          <p:nvPr/>
        </p:nvPicPr>
        <p:blipFill>
          <a:blip r:embed="rId2" cstate="print"/>
          <a:stretch>
            <a:fillRect/>
          </a:stretch>
        </p:blipFill>
        <p:spPr>
          <a:xfrm>
            <a:off x="228600" y="228600"/>
            <a:ext cx="990600" cy="990600"/>
          </a:xfrm>
          <a:prstGeom prst="rect">
            <a:avLst/>
          </a:prstGeom>
        </p:spPr>
      </p:pic>
    </p:spTree>
    <p:extLst>
      <p:ext uri="{BB962C8B-B14F-4D97-AF65-F5344CB8AC3E}">
        <p14:creationId xmlns:p14="http://schemas.microsoft.com/office/powerpoint/2010/main" val="332700504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274638"/>
            <a:ext cx="7391400" cy="1143000"/>
          </a:xfrm>
        </p:spPr>
        <p:txBody>
          <a:bodyPr>
            <a:normAutofit fontScale="90000"/>
          </a:bodyPr>
          <a:lstStyle/>
          <a:p>
            <a:r>
              <a:rPr lang="en-US" dirty="0" smtClean="0"/>
              <a:t>C&amp;D Recycling &amp; Diversion</a:t>
            </a:r>
            <a:br>
              <a:rPr lang="en-US" dirty="0" smtClean="0"/>
            </a:br>
            <a:r>
              <a:rPr lang="en-US" dirty="0" smtClean="0"/>
              <a:t>2018 By The Numbers</a:t>
            </a:r>
            <a:endParaRPr lang="en-US" dirty="0"/>
          </a:p>
        </p:txBody>
      </p:sp>
      <p:sp>
        <p:nvSpPr>
          <p:cNvPr id="3" name="Content Placeholder 2"/>
          <p:cNvSpPr>
            <a:spLocks noGrp="1"/>
          </p:cNvSpPr>
          <p:nvPr>
            <p:ph idx="1"/>
          </p:nvPr>
        </p:nvSpPr>
        <p:spPr/>
        <p:txBody>
          <a:bodyPr>
            <a:normAutofit lnSpcReduction="10000"/>
          </a:bodyPr>
          <a:lstStyle/>
          <a:p>
            <a:r>
              <a:rPr lang="en-US" sz="2800" dirty="0" smtClean="0"/>
              <a:t>Total approved projects:</a:t>
            </a:r>
          </a:p>
          <a:p>
            <a:pPr lvl="1"/>
            <a:r>
              <a:rPr lang="en-US" sz="2400" dirty="0" smtClean="0"/>
              <a:t>60 </a:t>
            </a:r>
            <a:r>
              <a:rPr lang="en-US" sz="2400" dirty="0"/>
              <a:t>construction, 60 demolition </a:t>
            </a:r>
            <a:r>
              <a:rPr lang="en-US" sz="2400" dirty="0" smtClean="0"/>
              <a:t>plans</a:t>
            </a:r>
          </a:p>
          <a:p>
            <a:r>
              <a:rPr lang="en-US" sz="2800" dirty="0" smtClean="0"/>
              <a:t>2018 Incoming </a:t>
            </a:r>
            <a:r>
              <a:rPr lang="en-US" sz="2800" dirty="0"/>
              <a:t>WMP’s: </a:t>
            </a:r>
          </a:p>
          <a:p>
            <a:pPr lvl="1"/>
            <a:r>
              <a:rPr lang="en-US" sz="2400" dirty="0" smtClean="0"/>
              <a:t>Average </a:t>
            </a:r>
            <a:r>
              <a:rPr lang="en-US" sz="2400" dirty="0"/>
              <a:t>estimated waste diversion is 71</a:t>
            </a:r>
            <a:r>
              <a:rPr lang="en-US" sz="2400" dirty="0" smtClean="0"/>
              <a:t>%</a:t>
            </a:r>
          </a:p>
          <a:p>
            <a:pPr lvl="1"/>
            <a:r>
              <a:rPr lang="en-US" sz="2400" dirty="0"/>
              <a:t>96% projects able to plan for 55% or more </a:t>
            </a:r>
            <a:r>
              <a:rPr lang="en-US" sz="2400" dirty="0" smtClean="0"/>
              <a:t>diversion</a:t>
            </a:r>
            <a:endParaRPr lang="en-US" sz="2400" dirty="0"/>
          </a:p>
          <a:p>
            <a:r>
              <a:rPr lang="en-US" sz="2800" dirty="0"/>
              <a:t>2018 </a:t>
            </a:r>
            <a:r>
              <a:rPr lang="en-US" sz="2800" dirty="0" smtClean="0"/>
              <a:t>Incoming WMR’s</a:t>
            </a:r>
            <a:r>
              <a:rPr lang="en-US" sz="2800" dirty="0"/>
              <a:t>:</a:t>
            </a:r>
          </a:p>
          <a:p>
            <a:pPr lvl="1"/>
            <a:r>
              <a:rPr lang="en-US" sz="2400" dirty="0" smtClean="0"/>
              <a:t>Average </a:t>
            </a:r>
            <a:r>
              <a:rPr lang="en-US" sz="2400" dirty="0"/>
              <a:t>actual waste diversion is 64</a:t>
            </a:r>
            <a:r>
              <a:rPr lang="en-US" sz="2400" dirty="0" smtClean="0"/>
              <a:t>%</a:t>
            </a:r>
          </a:p>
          <a:p>
            <a:pPr lvl="1"/>
            <a:r>
              <a:rPr lang="en-US" sz="2400" dirty="0" smtClean="0"/>
              <a:t>94% projects actually met 55% or more diversion</a:t>
            </a:r>
          </a:p>
          <a:p>
            <a:pPr lvl="2"/>
            <a:r>
              <a:rPr lang="en-US" sz="1600" dirty="0" smtClean="0"/>
              <a:t>Project managers that fell short were all followed up with, helped plan for improvement on future projects</a:t>
            </a:r>
          </a:p>
          <a:p>
            <a:pPr lvl="1"/>
            <a:r>
              <a:rPr lang="en-US" sz="2000" dirty="0" smtClean="0"/>
              <a:t>Construction projects diverting ~10% more than demo</a:t>
            </a:r>
            <a:endParaRPr lang="en-US" sz="2000" dirty="0"/>
          </a:p>
          <a:p>
            <a:pPr marL="0" indent="0">
              <a:buNone/>
            </a:pPr>
            <a:endParaRPr lang="en-US" sz="2200" dirty="0"/>
          </a:p>
        </p:txBody>
      </p:sp>
      <p:pic>
        <p:nvPicPr>
          <p:cNvPr id="4" name="Picture 3" descr="Logo.png"/>
          <p:cNvPicPr>
            <a:picLocks noChangeAspect="1"/>
          </p:cNvPicPr>
          <p:nvPr/>
        </p:nvPicPr>
        <p:blipFill>
          <a:blip r:embed="rId2" cstate="print"/>
          <a:stretch>
            <a:fillRect/>
          </a:stretch>
        </p:blipFill>
        <p:spPr>
          <a:xfrm>
            <a:off x="228600" y="228600"/>
            <a:ext cx="990600" cy="990600"/>
          </a:xfrm>
          <a:prstGeom prst="rect">
            <a:avLst/>
          </a:prstGeom>
        </p:spPr>
      </p:pic>
    </p:spTree>
    <p:extLst>
      <p:ext uri="{BB962C8B-B14F-4D97-AF65-F5344CB8AC3E}">
        <p14:creationId xmlns:p14="http://schemas.microsoft.com/office/powerpoint/2010/main" val="142657638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274638"/>
            <a:ext cx="7391400" cy="1143000"/>
          </a:xfrm>
        </p:spPr>
        <p:txBody>
          <a:bodyPr>
            <a:normAutofit fontScale="90000"/>
          </a:bodyPr>
          <a:lstStyle/>
          <a:p>
            <a:r>
              <a:rPr lang="en-US" dirty="0" smtClean="0"/>
              <a:t>Business &amp; Multifamily Recycling</a:t>
            </a:r>
            <a:br>
              <a:rPr lang="en-US" dirty="0" smtClean="0"/>
            </a:br>
            <a:r>
              <a:rPr lang="en-US" dirty="0" smtClean="0"/>
              <a:t>SLC Ordinance 9.08.200</a:t>
            </a:r>
            <a:endParaRPr lang="en-US" dirty="0"/>
          </a:p>
        </p:txBody>
      </p:sp>
      <p:sp>
        <p:nvSpPr>
          <p:cNvPr id="3" name="Content Placeholder 2"/>
          <p:cNvSpPr>
            <a:spLocks noGrp="1"/>
          </p:cNvSpPr>
          <p:nvPr>
            <p:ph idx="1"/>
          </p:nvPr>
        </p:nvSpPr>
        <p:spPr/>
        <p:txBody>
          <a:bodyPr>
            <a:normAutofit fontScale="92500" lnSpcReduction="20000"/>
          </a:bodyPr>
          <a:lstStyle/>
          <a:p>
            <a:r>
              <a:rPr lang="en-US" sz="2800" dirty="0" smtClean="0"/>
              <a:t>Passed January 4</a:t>
            </a:r>
            <a:r>
              <a:rPr lang="en-US" sz="2800" baseline="30000" dirty="0" smtClean="0"/>
              <a:t>th</a:t>
            </a:r>
            <a:r>
              <a:rPr lang="en-US" sz="2800" dirty="0" smtClean="0"/>
              <a:t>, 2016; Enforced January 4</a:t>
            </a:r>
            <a:r>
              <a:rPr lang="en-US" sz="2800" baseline="30000" dirty="0" smtClean="0"/>
              <a:t>th</a:t>
            </a:r>
            <a:r>
              <a:rPr lang="en-US" sz="2800" dirty="0" smtClean="0"/>
              <a:t>, 2018</a:t>
            </a:r>
          </a:p>
          <a:p>
            <a:pPr lvl="1"/>
            <a:r>
              <a:rPr lang="en-US" sz="2400" dirty="0" smtClean="0"/>
              <a:t>Why bother with businesses?</a:t>
            </a:r>
          </a:p>
          <a:p>
            <a:pPr lvl="1"/>
            <a:endParaRPr lang="en-US" sz="2400" dirty="0"/>
          </a:p>
          <a:p>
            <a:pPr lvl="1"/>
            <a:endParaRPr lang="en-US" sz="2400" dirty="0" smtClean="0"/>
          </a:p>
          <a:p>
            <a:pPr lvl="1"/>
            <a:endParaRPr lang="en-US" sz="2400" dirty="0"/>
          </a:p>
          <a:p>
            <a:pPr lvl="1"/>
            <a:endParaRPr lang="en-US" sz="2400" dirty="0" smtClean="0"/>
          </a:p>
          <a:p>
            <a:pPr lvl="1"/>
            <a:endParaRPr lang="en-US" sz="2400" dirty="0"/>
          </a:p>
          <a:p>
            <a:pPr lvl="1"/>
            <a:endParaRPr lang="en-US" sz="2400" dirty="0" smtClean="0"/>
          </a:p>
          <a:p>
            <a:pPr lvl="1"/>
            <a:endParaRPr lang="en-US" sz="2400" dirty="0"/>
          </a:p>
          <a:p>
            <a:pPr lvl="1"/>
            <a:endParaRPr lang="en-US" sz="2400" dirty="0" smtClean="0"/>
          </a:p>
          <a:p>
            <a:pPr lvl="1"/>
            <a:endParaRPr lang="en-US" sz="2400" dirty="0" smtClean="0"/>
          </a:p>
          <a:p>
            <a:pPr lvl="1"/>
            <a:endParaRPr lang="en-US" sz="2400" dirty="0"/>
          </a:p>
          <a:p>
            <a:pPr lvl="1"/>
            <a:r>
              <a:rPr lang="en-US" sz="2400" dirty="0" smtClean="0"/>
              <a:t>When in full effect, 9.08.200 will help divert 20,000+ tons</a:t>
            </a:r>
          </a:p>
          <a:p>
            <a:pPr lvl="1"/>
            <a:endParaRPr lang="en-US" sz="2400" dirty="0"/>
          </a:p>
          <a:p>
            <a:pPr lvl="1"/>
            <a:endParaRPr lang="en-US" sz="2400" dirty="0" smtClean="0"/>
          </a:p>
          <a:p>
            <a:pPr lvl="1"/>
            <a:endParaRPr lang="en-US" sz="2400" dirty="0"/>
          </a:p>
          <a:p>
            <a:pPr lvl="1"/>
            <a:endParaRPr lang="en-US" sz="2400" dirty="0" smtClean="0"/>
          </a:p>
        </p:txBody>
      </p:sp>
      <p:pic>
        <p:nvPicPr>
          <p:cNvPr id="4" name="Picture 3" descr="Logo.png"/>
          <p:cNvPicPr>
            <a:picLocks noChangeAspect="1"/>
          </p:cNvPicPr>
          <p:nvPr/>
        </p:nvPicPr>
        <p:blipFill>
          <a:blip r:embed="rId2" cstate="print"/>
          <a:stretch>
            <a:fillRect/>
          </a:stretch>
        </p:blipFill>
        <p:spPr>
          <a:xfrm>
            <a:off x="228600" y="228600"/>
            <a:ext cx="990600" cy="990600"/>
          </a:xfrm>
          <a:prstGeom prst="rect">
            <a:avLst/>
          </a:prstGeom>
        </p:spPr>
      </p:pic>
      <p:pic>
        <p:nvPicPr>
          <p:cNvPr id="5" name="Picture 4" descr="Garbage destination pie charts v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98121" y="2286000"/>
            <a:ext cx="5898435" cy="3276600"/>
          </a:xfrm>
          <a:prstGeom prst="rect">
            <a:avLst/>
          </a:prstGeom>
        </p:spPr>
      </p:pic>
    </p:spTree>
    <p:extLst>
      <p:ext uri="{BB962C8B-B14F-4D97-AF65-F5344CB8AC3E}">
        <p14:creationId xmlns:p14="http://schemas.microsoft.com/office/powerpoint/2010/main" val="103254841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274638"/>
            <a:ext cx="7391400" cy="1143000"/>
          </a:xfrm>
        </p:spPr>
        <p:txBody>
          <a:bodyPr>
            <a:normAutofit fontScale="90000"/>
          </a:bodyPr>
          <a:lstStyle/>
          <a:p>
            <a:r>
              <a:rPr lang="en-US" dirty="0" smtClean="0"/>
              <a:t>Business &amp; Multifamily Recycling</a:t>
            </a:r>
            <a:br>
              <a:rPr lang="en-US" dirty="0" smtClean="0"/>
            </a:br>
            <a:r>
              <a:rPr lang="en-US" dirty="0" smtClean="0"/>
              <a:t>SLC Ordinance 9.08.200</a:t>
            </a:r>
            <a:endParaRPr lang="en-US" dirty="0"/>
          </a:p>
        </p:txBody>
      </p:sp>
      <p:sp>
        <p:nvSpPr>
          <p:cNvPr id="3" name="Content Placeholder 2"/>
          <p:cNvSpPr>
            <a:spLocks noGrp="1"/>
          </p:cNvSpPr>
          <p:nvPr>
            <p:ph idx="1"/>
          </p:nvPr>
        </p:nvSpPr>
        <p:spPr/>
        <p:txBody>
          <a:bodyPr>
            <a:normAutofit/>
          </a:bodyPr>
          <a:lstStyle/>
          <a:p>
            <a:r>
              <a:rPr lang="en-US" sz="2400" dirty="0"/>
              <a:t>Compliance required of businesses, offices, multifamily residential properties generating 4+ yd</a:t>
            </a:r>
            <a:r>
              <a:rPr lang="en-US" sz="2400" baseline="30000" dirty="0"/>
              <a:t>3</a:t>
            </a:r>
            <a:r>
              <a:rPr lang="en-US" sz="2400" dirty="0"/>
              <a:t> of </a:t>
            </a:r>
            <a:r>
              <a:rPr lang="en-US" sz="2400" dirty="0" smtClean="0"/>
              <a:t>weekly waste</a:t>
            </a:r>
          </a:p>
          <a:p>
            <a:r>
              <a:rPr lang="en-US" sz="2400" dirty="0" smtClean="0"/>
              <a:t>Applicable </a:t>
            </a:r>
            <a:r>
              <a:rPr lang="en-US" sz="2400" dirty="0"/>
              <a:t>generators can only </a:t>
            </a:r>
            <a:r>
              <a:rPr lang="en-US" sz="2400" dirty="0" smtClean="0"/>
              <a:t>use city-authorized waste haulers, who are required to submit quarterly reports detailing:</a:t>
            </a:r>
          </a:p>
          <a:p>
            <a:pPr lvl="1"/>
            <a:r>
              <a:rPr lang="en-US" sz="2000" dirty="0" smtClean="0"/>
              <a:t>Total tonnages of recyclables and green waste diverted from landfill to MRFs and other facilities</a:t>
            </a:r>
          </a:p>
          <a:p>
            <a:pPr lvl="1"/>
            <a:r>
              <a:rPr lang="en-US" sz="2000" dirty="0" smtClean="0"/>
              <a:t>Total tonnages of garbage sent to landfills</a:t>
            </a:r>
          </a:p>
          <a:p>
            <a:pPr lvl="1"/>
            <a:r>
              <a:rPr lang="en-US" sz="2000" dirty="0" smtClean="0"/>
              <a:t># of accounts subscribing to recycling and/or green waste services, plus # of accounts generating 4+ yd</a:t>
            </a:r>
            <a:r>
              <a:rPr lang="en-US" sz="2000" baseline="30000" dirty="0" smtClean="0"/>
              <a:t>3 </a:t>
            </a:r>
            <a:r>
              <a:rPr lang="en-US" sz="2000" dirty="0" smtClean="0"/>
              <a:t>total waste each week</a:t>
            </a:r>
          </a:p>
          <a:p>
            <a:pPr lvl="1"/>
            <a:r>
              <a:rPr lang="en-US" sz="2000" dirty="0" smtClean="0"/>
              <a:t>Any info about non-compliance by generators</a:t>
            </a:r>
          </a:p>
          <a:p>
            <a:pPr lvl="1"/>
            <a:endParaRPr lang="en-US" sz="2000" dirty="0"/>
          </a:p>
          <a:p>
            <a:pPr lvl="1"/>
            <a:endParaRPr lang="en-US" sz="2400" dirty="0" smtClean="0"/>
          </a:p>
          <a:p>
            <a:pPr lvl="1"/>
            <a:endParaRPr lang="en-US" sz="2400" dirty="0"/>
          </a:p>
          <a:p>
            <a:pPr lvl="1"/>
            <a:endParaRPr lang="en-US" sz="2400" dirty="0" smtClean="0"/>
          </a:p>
        </p:txBody>
      </p:sp>
      <p:pic>
        <p:nvPicPr>
          <p:cNvPr id="4" name="Picture 3" descr="Logo.png"/>
          <p:cNvPicPr>
            <a:picLocks noChangeAspect="1"/>
          </p:cNvPicPr>
          <p:nvPr/>
        </p:nvPicPr>
        <p:blipFill>
          <a:blip r:embed="rId2" cstate="print"/>
          <a:stretch>
            <a:fillRect/>
          </a:stretch>
        </p:blipFill>
        <p:spPr>
          <a:xfrm>
            <a:off x="228600" y="228600"/>
            <a:ext cx="990600" cy="990600"/>
          </a:xfrm>
          <a:prstGeom prst="rect">
            <a:avLst/>
          </a:prstGeom>
        </p:spPr>
      </p:pic>
    </p:spTree>
    <p:extLst>
      <p:ext uri="{BB962C8B-B14F-4D97-AF65-F5344CB8AC3E}">
        <p14:creationId xmlns:p14="http://schemas.microsoft.com/office/powerpoint/2010/main" val="279013049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295400" y="274638"/>
            <a:ext cx="7391400" cy="1143000"/>
          </a:xfrm>
        </p:spPr>
        <p:txBody>
          <a:bodyPr>
            <a:normAutofit fontScale="90000"/>
          </a:bodyPr>
          <a:lstStyle/>
          <a:p>
            <a:r>
              <a:rPr lang="en-US" dirty="0" smtClean="0"/>
              <a:t>Business &amp; Multifamily Recycling:</a:t>
            </a:r>
            <a:br>
              <a:rPr lang="en-US" dirty="0" smtClean="0"/>
            </a:br>
            <a:r>
              <a:rPr lang="en-US" dirty="0" smtClean="0"/>
              <a:t>Site Visits &amp; Setting Up A Plan</a:t>
            </a:r>
            <a:endParaRPr lang="en-US" dirty="0"/>
          </a:p>
        </p:txBody>
      </p:sp>
      <p:pic>
        <p:nvPicPr>
          <p:cNvPr id="5" name="Picture 4" descr="Logo.png"/>
          <p:cNvPicPr>
            <a:picLocks noChangeAspect="1"/>
          </p:cNvPicPr>
          <p:nvPr/>
        </p:nvPicPr>
        <p:blipFill>
          <a:blip r:embed="rId2" cstate="print"/>
          <a:stretch>
            <a:fillRect/>
          </a:stretch>
        </p:blipFill>
        <p:spPr>
          <a:xfrm>
            <a:off x="228600" y="228600"/>
            <a:ext cx="990600" cy="990600"/>
          </a:xfrm>
          <a:prstGeom prst="rect">
            <a:avLst/>
          </a:prstGeom>
        </p:spPr>
      </p:pic>
      <p:sp>
        <p:nvSpPr>
          <p:cNvPr id="6" name="Content Placeholder 2"/>
          <p:cNvSpPr>
            <a:spLocks noGrp="1"/>
          </p:cNvSpPr>
          <p:nvPr>
            <p:ph idx="1"/>
          </p:nvPr>
        </p:nvSpPr>
        <p:spPr>
          <a:xfrm>
            <a:off x="457200" y="1600201"/>
            <a:ext cx="8229600" cy="1524000"/>
          </a:xfrm>
        </p:spPr>
        <p:txBody>
          <a:bodyPr>
            <a:normAutofit/>
          </a:bodyPr>
          <a:lstStyle/>
          <a:p>
            <a:r>
              <a:rPr lang="en-US" sz="1600" dirty="0" smtClean="0"/>
              <a:t>“(</a:t>
            </a:r>
            <a:r>
              <a:rPr lang="en-US" sz="1600" dirty="0"/>
              <a:t>1) Subscribe to recycling service or green waste service with an authorized hauler capable of diverting fifty percent (50%) of the solid waste and recyclable items generated, by volume, and use an authorized hauler to provide solid waste and recycling collection </a:t>
            </a:r>
            <a:r>
              <a:rPr lang="en-US" sz="1600" dirty="0" smtClean="0"/>
              <a:t>service”</a:t>
            </a:r>
          </a:p>
          <a:p>
            <a:pPr lvl="1"/>
            <a:r>
              <a:rPr lang="en-US" sz="1800" dirty="0" smtClean="0"/>
              <a:t>Do they have equal sized dumpsters/containers for garbage and recycling?</a:t>
            </a:r>
          </a:p>
          <a:p>
            <a:pPr lvl="1"/>
            <a:r>
              <a:rPr lang="en-US" sz="1800" dirty="0" smtClean="0"/>
              <a:t>Are they contracted with a city-authorized hauler for these services?</a:t>
            </a:r>
            <a:endParaRPr lang="en-US" sz="1800"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3505200"/>
            <a:ext cx="4114800" cy="308610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40818" y="3505200"/>
            <a:ext cx="4099981" cy="3074986"/>
          </a:xfrm>
          <a:prstGeom prst="rect">
            <a:avLst/>
          </a:prstGeom>
        </p:spPr>
      </p:pic>
    </p:spTree>
    <p:extLst>
      <p:ext uri="{BB962C8B-B14F-4D97-AF65-F5344CB8AC3E}">
        <p14:creationId xmlns:p14="http://schemas.microsoft.com/office/powerpoint/2010/main" val="3012173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2819400"/>
          </a:xfrm>
        </p:spPr>
        <p:txBody>
          <a:bodyPr>
            <a:normAutofit/>
          </a:bodyPr>
          <a:lstStyle/>
          <a:p>
            <a:r>
              <a:rPr lang="en-US" sz="1600" dirty="0" smtClean="0"/>
              <a:t>c</a:t>
            </a:r>
            <a:r>
              <a:rPr lang="en-US" sz="1600" dirty="0"/>
              <a:t>. Designate areas and provide recycling containers for use by occupants, employees or residents that are as convenient to use as refuse containers.</a:t>
            </a:r>
            <a:br>
              <a:rPr lang="en-US" sz="1600" dirty="0"/>
            </a:br>
            <a:r>
              <a:rPr lang="en-US" sz="1600" dirty="0" smtClean="0"/>
              <a:t/>
            </a:r>
            <a:br>
              <a:rPr lang="en-US" sz="1600" dirty="0" smtClean="0"/>
            </a:br>
            <a:r>
              <a:rPr lang="en-US" sz="1600" dirty="0" smtClean="0"/>
              <a:t>d</a:t>
            </a:r>
            <a:r>
              <a:rPr lang="en-US" sz="1600" dirty="0"/>
              <a:t>. Prominently post and maintain one or more signs in maintenance or work areas or common areas where recyclable items are collected or stored that specify the materials to be source separated and the collection procedures for such materials</a:t>
            </a:r>
            <a:r>
              <a:rPr lang="en-US" sz="1600" dirty="0" smtClean="0"/>
              <a:t>.</a:t>
            </a:r>
          </a:p>
          <a:p>
            <a:pPr lvl="1"/>
            <a:r>
              <a:rPr lang="en-US" sz="1800" dirty="0" smtClean="0"/>
              <a:t>Is recycling just as, if not more, convenient than throwing something in the trash?</a:t>
            </a:r>
          </a:p>
          <a:p>
            <a:pPr lvl="1"/>
            <a:r>
              <a:rPr lang="en-US" sz="1800" dirty="0" smtClean="0"/>
              <a:t>Can tenants, employees and guests easily understand what is or is not recyclable?</a:t>
            </a:r>
            <a:endParaRPr lang="en-US" sz="1800" dirty="0"/>
          </a:p>
          <a:p>
            <a:endParaRPr lang="en-US" dirty="0"/>
          </a:p>
        </p:txBody>
      </p:sp>
      <p:sp>
        <p:nvSpPr>
          <p:cNvPr id="4" name="Title 1"/>
          <p:cNvSpPr>
            <a:spLocks noGrp="1"/>
          </p:cNvSpPr>
          <p:nvPr>
            <p:ph type="title"/>
          </p:nvPr>
        </p:nvSpPr>
        <p:spPr>
          <a:xfrm>
            <a:off x="1295400" y="274638"/>
            <a:ext cx="7391400" cy="1143000"/>
          </a:xfrm>
        </p:spPr>
        <p:txBody>
          <a:bodyPr>
            <a:normAutofit fontScale="90000"/>
          </a:bodyPr>
          <a:lstStyle/>
          <a:p>
            <a:r>
              <a:rPr lang="en-US" dirty="0" smtClean="0"/>
              <a:t>Business &amp; Multifamily Recycling:</a:t>
            </a:r>
            <a:br>
              <a:rPr lang="en-US" dirty="0" smtClean="0"/>
            </a:br>
            <a:r>
              <a:rPr lang="en-US" dirty="0" smtClean="0"/>
              <a:t>Site Visits &amp; Setting Up A Plan</a:t>
            </a:r>
            <a:endParaRPr lang="en-US" dirty="0"/>
          </a:p>
        </p:txBody>
      </p:sp>
      <p:pic>
        <p:nvPicPr>
          <p:cNvPr id="5" name="Picture 4" descr="Logo.png"/>
          <p:cNvPicPr>
            <a:picLocks noChangeAspect="1"/>
          </p:cNvPicPr>
          <p:nvPr/>
        </p:nvPicPr>
        <p:blipFill>
          <a:blip r:embed="rId2" cstate="print"/>
          <a:stretch>
            <a:fillRect/>
          </a:stretch>
        </p:blipFill>
        <p:spPr>
          <a:xfrm>
            <a:off x="228600" y="228600"/>
            <a:ext cx="990600" cy="99060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1676400"/>
            <a:ext cx="4064000" cy="304800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21200" y="1676400"/>
            <a:ext cx="4064000" cy="3048000"/>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8945" y="152400"/>
            <a:ext cx="8534400" cy="6400800"/>
          </a:xfrm>
          <a:prstGeom prst="rect">
            <a:avLst/>
          </a:prstGeom>
        </p:spPr>
      </p:pic>
    </p:spTree>
    <p:extLst>
      <p:ext uri="{BB962C8B-B14F-4D97-AF65-F5344CB8AC3E}">
        <p14:creationId xmlns:p14="http://schemas.microsoft.com/office/powerpoint/2010/main" val="3104516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https://lh3.googleusercontent.com/pGHUbWhPX7E1DRFpczEUkIsaYz_qAlx2oLyXutZoUmyF3g6wxWK71Cc9t8FWVvwgxi-eCGuJVRjdEOkO_qIUCPJydrqpziKnnsWAhzwP_JX4lEkvs81x0JDKi70v6RtSqSZdD93-LhOCH-egW5zevjheHKFTJTbuM5krCa8v_yJj8L7r2N8Wm6Hvj2l5GrSB3BxLPf64jZO4sJ6xlKJr_7knV3vIFHkJUaMbVQppE2145KB5ATxOmHyfy27X3TGoQzzLBGyaAHrg_7cxEG0nLjQBVX6CVwo6x0N6bx7zTZzNTJXUdPoCHKHnD7ReXrxT2Yu5MsL2fq7Zgsb2mOVuUVa4l0Rax_mCqpHKqsG-jNoxd5MiR3kpppkndVVB1XdzxvF4vRZVc4VZOpkzZDXga_6ayZnZKfZXUhoBS_FA2F_ux2Mu8ztSptft1wudJbuP1Dlv7qDufkN8MeO1Hgz79Xkfw_B0cu3Lo4boLpGp8V0vl9YjnO5wpmsmR8Qt7aksXjS-hInfAOjAzHN2KzaL1Nb9tFT9sUcTVbhia9oisF7qIv4hHN0Z0QGxCd8QpFmYkQQCY-d7DoTtBSPk65x7MyKzNOsgNCePf-wsZKV_rzJmkr820IUMeCYZI8ECwKQHDhaHT0dzkiPBTrhsHrULaUjXu11dWJrpLVL9DBKbXg=w1528-h859-no"/>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381000"/>
            <a:ext cx="8181028" cy="4602163"/>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txBox="1">
            <a:spLocks/>
          </p:cNvSpPr>
          <p:nvPr/>
        </p:nvSpPr>
        <p:spPr>
          <a:xfrm>
            <a:off x="457200" y="5105400"/>
            <a:ext cx="8229600" cy="15240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8800" dirty="0" smtClean="0"/>
              <a:t>QUESTIONS?</a:t>
            </a:r>
            <a:endParaRPr lang="en-US" sz="8800" dirty="0"/>
          </a:p>
        </p:txBody>
      </p:sp>
    </p:spTree>
    <p:extLst>
      <p:ext uri="{BB962C8B-B14F-4D97-AF65-F5344CB8AC3E}">
        <p14:creationId xmlns:p14="http://schemas.microsoft.com/office/powerpoint/2010/main" val="484535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Weekly Pick-Up Services</a:t>
            </a:r>
            <a:endParaRPr lang="en-US" sz="3200" dirty="0"/>
          </a:p>
        </p:txBody>
      </p:sp>
      <p:sp>
        <p:nvSpPr>
          <p:cNvPr id="3" name="Content Placeholder 2"/>
          <p:cNvSpPr>
            <a:spLocks noGrp="1"/>
          </p:cNvSpPr>
          <p:nvPr>
            <p:ph idx="1"/>
          </p:nvPr>
        </p:nvSpPr>
        <p:spPr>
          <a:xfrm>
            <a:off x="457200" y="1219200"/>
            <a:ext cx="8229600" cy="5562600"/>
          </a:xfrm>
        </p:spPr>
        <p:txBody>
          <a:bodyPr>
            <a:noAutofit/>
          </a:bodyPr>
          <a:lstStyle/>
          <a:p>
            <a:r>
              <a:rPr lang="en-US" sz="1800" dirty="0" smtClean="0"/>
              <a:t>Equipment</a:t>
            </a:r>
          </a:p>
          <a:p>
            <a:pPr lvl="1"/>
            <a:r>
              <a:rPr lang="en-US" sz="1800" dirty="0" smtClean="0"/>
              <a:t>Sanitation Trucks</a:t>
            </a:r>
          </a:p>
          <a:p>
            <a:pPr lvl="2"/>
            <a:r>
              <a:rPr lang="en-US" sz="1800" dirty="0" smtClean="0"/>
              <a:t>26 CNG (2018 purchase price $326,00)</a:t>
            </a:r>
          </a:p>
          <a:p>
            <a:pPr lvl="2"/>
            <a:r>
              <a:rPr lang="en-US" sz="1800" dirty="0"/>
              <a:t>8</a:t>
            </a:r>
            <a:r>
              <a:rPr lang="en-US" sz="1800" dirty="0" smtClean="0"/>
              <a:t> </a:t>
            </a:r>
            <a:r>
              <a:rPr lang="en-US" sz="1800" dirty="0"/>
              <a:t>DIESEL </a:t>
            </a:r>
            <a:r>
              <a:rPr lang="en-US" sz="1800" dirty="0" smtClean="0"/>
              <a:t>(2018 purchase price $282,000)</a:t>
            </a:r>
          </a:p>
          <a:p>
            <a:pPr lvl="1"/>
            <a:r>
              <a:rPr lang="en-US" sz="1800" dirty="0" smtClean="0"/>
              <a:t>Maintenance</a:t>
            </a:r>
          </a:p>
          <a:p>
            <a:pPr lvl="2"/>
            <a:r>
              <a:rPr lang="en-US" sz="1800" dirty="0" smtClean="0"/>
              <a:t>Annual Maintenance budget $1,413,789</a:t>
            </a:r>
          </a:p>
          <a:p>
            <a:pPr lvl="1"/>
            <a:r>
              <a:rPr lang="en-US" sz="1800" dirty="0" smtClean="0"/>
              <a:t>Fuel</a:t>
            </a:r>
          </a:p>
          <a:p>
            <a:pPr lvl="2"/>
            <a:r>
              <a:rPr lang="en-US" sz="1800" dirty="0" smtClean="0"/>
              <a:t>Total Fuel cost $257,000</a:t>
            </a:r>
          </a:p>
          <a:p>
            <a:pPr lvl="3"/>
            <a:r>
              <a:rPr lang="en-US" sz="1800" dirty="0" smtClean="0"/>
              <a:t>CNG $107,000</a:t>
            </a:r>
          </a:p>
          <a:p>
            <a:pPr lvl="3"/>
            <a:r>
              <a:rPr lang="en-US" sz="1800" dirty="0" smtClean="0"/>
              <a:t>Diesel $150,000</a:t>
            </a:r>
          </a:p>
          <a:p>
            <a:r>
              <a:rPr lang="en-US" sz="1800" dirty="0" smtClean="0"/>
              <a:t>Personnel</a:t>
            </a:r>
          </a:p>
          <a:p>
            <a:pPr lvl="1"/>
            <a:r>
              <a:rPr lang="en-US" sz="1800" dirty="0" smtClean="0"/>
              <a:t>31 Full-Time Operators</a:t>
            </a:r>
          </a:p>
          <a:p>
            <a:r>
              <a:rPr lang="en-US" sz="1800" dirty="0" smtClean="0"/>
              <a:t>Miles driven</a:t>
            </a:r>
          </a:p>
          <a:p>
            <a:pPr lvl="1"/>
            <a:r>
              <a:rPr lang="en-US" sz="1800" dirty="0" smtClean="0"/>
              <a:t>Total 380,000</a:t>
            </a:r>
          </a:p>
          <a:p>
            <a:pPr lvl="1"/>
            <a:r>
              <a:rPr lang="en-US" sz="1800" dirty="0" smtClean="0"/>
              <a:t>Miles driven in one year equal 15 trips around the Earth</a:t>
            </a:r>
          </a:p>
        </p:txBody>
      </p:sp>
      <p:pic>
        <p:nvPicPr>
          <p:cNvPr id="6" name="Picture 2" descr="C:\Users\yf9153\Pictures\2013-08-28 truck pictures\truck pictures 030.JPG"/>
          <p:cNvPicPr>
            <a:picLocks noChangeAspect="1" noChangeArrowheads="1"/>
          </p:cNvPicPr>
          <p:nvPr/>
        </p:nvPicPr>
        <p:blipFill>
          <a:blip r:embed="rId2" cstate="print"/>
          <a:srcRect/>
          <a:stretch>
            <a:fillRect/>
          </a:stretch>
        </p:blipFill>
        <p:spPr bwMode="auto">
          <a:xfrm>
            <a:off x="5638800" y="1219200"/>
            <a:ext cx="3149742" cy="2362200"/>
          </a:xfrm>
          <a:prstGeom prst="rect">
            <a:avLst/>
          </a:prstGeo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Refuse</a:t>
            </a:r>
            <a:endParaRPr lang="en-US" dirty="0"/>
          </a:p>
        </p:txBody>
      </p:sp>
      <p:pic>
        <p:nvPicPr>
          <p:cNvPr id="4" name="Picture 3" descr="Logo.png"/>
          <p:cNvPicPr>
            <a:picLocks noChangeAspect="1"/>
          </p:cNvPicPr>
          <p:nvPr/>
        </p:nvPicPr>
        <p:blipFill>
          <a:blip r:embed="rId2" cstate="print"/>
          <a:stretch>
            <a:fillRect/>
          </a:stretch>
        </p:blipFill>
        <p:spPr>
          <a:xfrm>
            <a:off x="228600" y="228600"/>
            <a:ext cx="990600" cy="990600"/>
          </a:xfrm>
          <a:prstGeom prst="rect">
            <a:avLst/>
          </a:prstGeom>
        </p:spPr>
      </p:pic>
      <p:sp>
        <p:nvSpPr>
          <p:cNvPr id="8" name="Content Placeholder 7"/>
          <p:cNvSpPr>
            <a:spLocks noGrp="1"/>
          </p:cNvSpPr>
          <p:nvPr>
            <p:ph idx="1"/>
          </p:nvPr>
        </p:nvSpPr>
        <p:spPr>
          <a:xfrm>
            <a:off x="457200" y="1600200"/>
            <a:ext cx="8229600" cy="5029200"/>
          </a:xfrm>
        </p:spPr>
        <p:txBody>
          <a:bodyPr>
            <a:normAutofit fontScale="62500" lnSpcReduction="20000"/>
          </a:bodyPr>
          <a:lstStyle/>
          <a:p>
            <a:r>
              <a:rPr lang="en-US" dirty="0" smtClean="0"/>
              <a:t>Routes</a:t>
            </a:r>
          </a:p>
          <a:p>
            <a:r>
              <a:rPr lang="en-US" dirty="0" smtClean="0"/>
              <a:t>55 total</a:t>
            </a:r>
          </a:p>
          <a:p>
            <a:pPr lvl="1"/>
            <a:r>
              <a:rPr lang="en-US" dirty="0" smtClean="0"/>
              <a:t>11 Per Day</a:t>
            </a:r>
          </a:p>
          <a:p>
            <a:r>
              <a:rPr lang="en-US" dirty="0" smtClean="0"/>
              <a:t>Drivers</a:t>
            </a:r>
          </a:p>
          <a:p>
            <a:pPr lvl="1"/>
            <a:r>
              <a:rPr lang="en-US" dirty="0" smtClean="0"/>
              <a:t>11</a:t>
            </a:r>
          </a:p>
          <a:p>
            <a:r>
              <a:rPr lang="en-US" dirty="0" smtClean="0"/>
              <a:t>Trucks</a:t>
            </a:r>
          </a:p>
          <a:p>
            <a:pPr lvl="1"/>
            <a:r>
              <a:rPr lang="en-US" dirty="0" smtClean="0"/>
              <a:t>14</a:t>
            </a:r>
          </a:p>
          <a:p>
            <a:r>
              <a:rPr lang="en-US" dirty="0" smtClean="0"/>
              <a:t>Customers</a:t>
            </a:r>
          </a:p>
          <a:p>
            <a:pPr lvl="1"/>
            <a:r>
              <a:rPr lang="en-US" dirty="0" smtClean="0"/>
              <a:t>40,000 accounts</a:t>
            </a:r>
          </a:p>
          <a:p>
            <a:pPr lvl="2"/>
            <a:r>
              <a:rPr lang="en-US" sz="2900" dirty="0" smtClean="0"/>
              <a:t>2018-1,868,126 containers emptied</a:t>
            </a:r>
          </a:p>
          <a:p>
            <a:pPr lvl="1"/>
            <a:r>
              <a:rPr lang="en-US" dirty="0" smtClean="0"/>
              <a:t>8,000 Homes Per Day</a:t>
            </a:r>
          </a:p>
          <a:p>
            <a:r>
              <a:rPr lang="en-US" dirty="0" smtClean="0"/>
              <a:t>Can Collected Per Truck</a:t>
            </a:r>
          </a:p>
          <a:p>
            <a:pPr lvl="1"/>
            <a:r>
              <a:rPr lang="en-US" dirty="0" smtClean="0"/>
              <a:t>800-1000 *Per Day (Peak season)</a:t>
            </a:r>
          </a:p>
          <a:p>
            <a:r>
              <a:rPr lang="en-US" dirty="0" smtClean="0"/>
              <a:t>Waste Collected Per Truck</a:t>
            </a:r>
          </a:p>
          <a:p>
            <a:pPr lvl="1"/>
            <a:r>
              <a:rPr lang="en-US" dirty="0" smtClean="0"/>
              <a:t>20-30 tons*</a:t>
            </a:r>
          </a:p>
          <a:p>
            <a:r>
              <a:rPr lang="en-US" dirty="0" smtClean="0"/>
              <a:t>Trucks Miles</a:t>
            </a:r>
          </a:p>
          <a:p>
            <a:pPr lvl="1"/>
            <a:r>
              <a:rPr lang="en-US" dirty="0" smtClean="0"/>
              <a:t>50*</a:t>
            </a:r>
          </a:p>
          <a:p>
            <a:pPr lvl="1"/>
            <a:endParaRPr lang="en-US" dirty="0" smtClean="0"/>
          </a:p>
          <a:p>
            <a:pPr lvl="1"/>
            <a:endParaRPr lang="en-US" dirty="0" smtClean="0"/>
          </a:p>
          <a:p>
            <a:pPr lvl="1"/>
            <a:endParaRPr lang="en-US" dirty="0" smtClean="0"/>
          </a:p>
          <a:p>
            <a:endParaRPr lang="en-US" dirty="0"/>
          </a:p>
        </p:txBody>
      </p:sp>
      <p:pic>
        <p:nvPicPr>
          <p:cNvPr id="5123" name="Picture 3" descr="I:\SANITATION\Lunch-in pictures\IMG_0188 (2).jpg"/>
          <p:cNvPicPr>
            <a:picLocks noChangeAspect="1" noChangeArrowheads="1"/>
          </p:cNvPicPr>
          <p:nvPr/>
        </p:nvPicPr>
        <p:blipFill>
          <a:blip r:embed="rId3" cstate="print"/>
          <a:srcRect/>
          <a:stretch>
            <a:fillRect/>
          </a:stretch>
        </p:blipFill>
        <p:spPr bwMode="auto">
          <a:xfrm>
            <a:off x="5211287" y="1463676"/>
            <a:ext cx="3446089" cy="2514600"/>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Recycle</a:t>
            </a:r>
            <a:endParaRPr lang="en-US" dirty="0"/>
          </a:p>
        </p:txBody>
      </p:sp>
      <p:sp>
        <p:nvSpPr>
          <p:cNvPr id="3" name="Content Placeholder 2"/>
          <p:cNvSpPr>
            <a:spLocks noGrp="1"/>
          </p:cNvSpPr>
          <p:nvPr>
            <p:ph idx="1"/>
          </p:nvPr>
        </p:nvSpPr>
        <p:spPr>
          <a:xfrm>
            <a:off x="0" y="1295400"/>
            <a:ext cx="9144000" cy="5410200"/>
          </a:xfrm>
        </p:spPr>
        <p:txBody>
          <a:bodyPr>
            <a:normAutofit fontScale="62500" lnSpcReduction="20000"/>
          </a:bodyPr>
          <a:lstStyle/>
          <a:p>
            <a:r>
              <a:rPr lang="en-US" dirty="0" smtClean="0"/>
              <a:t>Routes</a:t>
            </a:r>
          </a:p>
          <a:p>
            <a:r>
              <a:rPr lang="en-US" dirty="0" smtClean="0"/>
              <a:t>40 Total</a:t>
            </a:r>
          </a:p>
          <a:p>
            <a:pPr lvl="1"/>
            <a:r>
              <a:rPr lang="en-US" dirty="0" smtClean="0"/>
              <a:t>8 Per Day</a:t>
            </a:r>
          </a:p>
          <a:p>
            <a:r>
              <a:rPr lang="en-US" dirty="0" smtClean="0"/>
              <a:t>Drivers</a:t>
            </a:r>
          </a:p>
          <a:p>
            <a:pPr lvl="1"/>
            <a:r>
              <a:rPr lang="en-US" dirty="0" smtClean="0"/>
              <a:t>8</a:t>
            </a:r>
          </a:p>
          <a:p>
            <a:r>
              <a:rPr lang="en-US" dirty="0" smtClean="0"/>
              <a:t>Trucks</a:t>
            </a:r>
          </a:p>
          <a:p>
            <a:pPr lvl="1"/>
            <a:r>
              <a:rPr lang="en-US" dirty="0" smtClean="0"/>
              <a:t>11</a:t>
            </a:r>
          </a:p>
          <a:p>
            <a:r>
              <a:rPr lang="en-US" dirty="0" smtClean="0"/>
              <a:t>Customers</a:t>
            </a:r>
          </a:p>
          <a:p>
            <a:pPr lvl="1"/>
            <a:r>
              <a:rPr lang="en-US" dirty="0" smtClean="0"/>
              <a:t>40,000 accounts</a:t>
            </a:r>
          </a:p>
          <a:p>
            <a:pPr lvl="2"/>
            <a:r>
              <a:rPr lang="en-US" sz="2900" dirty="0" smtClean="0"/>
              <a:t>2018-1,545,651 containers emptied</a:t>
            </a:r>
          </a:p>
          <a:p>
            <a:pPr lvl="1"/>
            <a:r>
              <a:rPr lang="en-US" dirty="0" smtClean="0"/>
              <a:t>8,000 Homes Per Day</a:t>
            </a:r>
          </a:p>
          <a:p>
            <a:r>
              <a:rPr lang="en-US" dirty="0" smtClean="0"/>
              <a:t>Can Collected Per Truck (Peak season)</a:t>
            </a:r>
          </a:p>
          <a:p>
            <a:pPr lvl="1"/>
            <a:r>
              <a:rPr lang="en-US" dirty="0" smtClean="0"/>
              <a:t>800-1000* Per Day </a:t>
            </a:r>
          </a:p>
          <a:p>
            <a:r>
              <a:rPr lang="en-US" dirty="0" smtClean="0"/>
              <a:t>Recyclables Collected Per Truck</a:t>
            </a:r>
          </a:p>
          <a:p>
            <a:pPr lvl="1"/>
            <a:r>
              <a:rPr lang="en-US" dirty="0" smtClean="0"/>
              <a:t>6 -8 Tons* Per Day</a:t>
            </a:r>
          </a:p>
          <a:p>
            <a:r>
              <a:rPr lang="en-US" dirty="0" smtClean="0"/>
              <a:t>Trucks Miles</a:t>
            </a:r>
          </a:p>
          <a:p>
            <a:pPr lvl="1"/>
            <a:r>
              <a:rPr lang="en-US" dirty="0" smtClean="0"/>
              <a:t>50-60* Per Day</a:t>
            </a:r>
          </a:p>
          <a:p>
            <a:pPr lvl="1"/>
            <a:endParaRPr lang="en-US" dirty="0" smtClean="0"/>
          </a:p>
          <a:p>
            <a:endParaRPr lang="en-US" dirty="0" smtClean="0"/>
          </a:p>
          <a:p>
            <a:endParaRPr lang="en-US" dirty="0"/>
          </a:p>
        </p:txBody>
      </p:sp>
      <p:pic>
        <p:nvPicPr>
          <p:cNvPr id="5" name="Picture 4" descr="Logo.png"/>
          <p:cNvPicPr>
            <a:picLocks noChangeAspect="1"/>
          </p:cNvPicPr>
          <p:nvPr/>
        </p:nvPicPr>
        <p:blipFill>
          <a:blip r:embed="rId2" cstate="print"/>
          <a:stretch>
            <a:fillRect/>
          </a:stretch>
        </p:blipFill>
        <p:spPr>
          <a:xfrm>
            <a:off x="228600" y="228600"/>
            <a:ext cx="990600" cy="99060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29200" y="1295400"/>
            <a:ext cx="3733800" cy="2564031"/>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Green-waste</a:t>
            </a:r>
            <a:endParaRPr lang="en-US" dirty="0"/>
          </a:p>
        </p:txBody>
      </p:sp>
      <p:sp>
        <p:nvSpPr>
          <p:cNvPr id="3" name="Content Placeholder 2"/>
          <p:cNvSpPr>
            <a:spLocks noGrp="1"/>
          </p:cNvSpPr>
          <p:nvPr>
            <p:ph idx="1"/>
          </p:nvPr>
        </p:nvSpPr>
        <p:spPr>
          <a:xfrm>
            <a:off x="457200" y="1600200"/>
            <a:ext cx="8229600" cy="4724400"/>
          </a:xfrm>
        </p:spPr>
        <p:txBody>
          <a:bodyPr>
            <a:normAutofit fontScale="25000" lnSpcReduction="20000"/>
          </a:bodyPr>
          <a:lstStyle/>
          <a:p>
            <a:r>
              <a:rPr lang="en-US" sz="7200" dirty="0" smtClean="0"/>
              <a:t>Routes</a:t>
            </a:r>
          </a:p>
          <a:p>
            <a:pPr lvl="1"/>
            <a:r>
              <a:rPr lang="en-US" sz="7200" dirty="0" smtClean="0"/>
              <a:t>40 total</a:t>
            </a:r>
          </a:p>
          <a:p>
            <a:pPr lvl="1"/>
            <a:r>
              <a:rPr lang="en-US" sz="7200" dirty="0" smtClean="0"/>
              <a:t>8 Per Day</a:t>
            </a:r>
          </a:p>
          <a:p>
            <a:r>
              <a:rPr lang="en-US" sz="7200" dirty="0" smtClean="0"/>
              <a:t>Drivers</a:t>
            </a:r>
          </a:p>
          <a:p>
            <a:pPr lvl="1"/>
            <a:r>
              <a:rPr lang="en-US" sz="7200" dirty="0" smtClean="0"/>
              <a:t>8 per Day</a:t>
            </a:r>
          </a:p>
          <a:p>
            <a:r>
              <a:rPr lang="en-US" sz="7200" dirty="0" smtClean="0"/>
              <a:t>Trucks</a:t>
            </a:r>
          </a:p>
          <a:p>
            <a:pPr lvl="1"/>
            <a:r>
              <a:rPr lang="en-US" sz="7200" dirty="0" smtClean="0"/>
              <a:t>11 total</a:t>
            </a:r>
          </a:p>
          <a:p>
            <a:pPr lvl="1"/>
            <a:r>
              <a:rPr lang="en-US" sz="7200" dirty="0" smtClean="0"/>
              <a:t>8 Per Day</a:t>
            </a:r>
          </a:p>
          <a:p>
            <a:r>
              <a:rPr lang="en-US" sz="7200" dirty="0" smtClean="0"/>
              <a:t>Customers</a:t>
            </a:r>
          </a:p>
          <a:p>
            <a:pPr lvl="1"/>
            <a:r>
              <a:rPr lang="en-US" sz="7200" dirty="0" smtClean="0"/>
              <a:t>40,000 accounts</a:t>
            </a:r>
          </a:p>
          <a:p>
            <a:pPr lvl="2"/>
            <a:r>
              <a:rPr lang="en-US" sz="7200" dirty="0" smtClean="0"/>
              <a:t>2018-662,407 containers emptied</a:t>
            </a:r>
          </a:p>
          <a:p>
            <a:r>
              <a:rPr lang="en-US" sz="7200" dirty="0" smtClean="0"/>
              <a:t>Can Collected Per Truck</a:t>
            </a:r>
          </a:p>
          <a:p>
            <a:pPr lvl="1"/>
            <a:r>
              <a:rPr lang="en-US" sz="7200" dirty="0" smtClean="0"/>
              <a:t>400-700* Per </a:t>
            </a:r>
            <a:r>
              <a:rPr lang="en-US" sz="7200" dirty="0"/>
              <a:t>Day (Peak Season)</a:t>
            </a:r>
          </a:p>
          <a:p>
            <a:r>
              <a:rPr lang="en-US" sz="7200" dirty="0" smtClean="0"/>
              <a:t>Green Waste Collected Per Truck</a:t>
            </a:r>
          </a:p>
          <a:p>
            <a:pPr lvl="1"/>
            <a:r>
              <a:rPr lang="en-US" sz="7200" dirty="0" smtClean="0"/>
              <a:t>20-30* Tons Per Day (Peak Season)</a:t>
            </a:r>
          </a:p>
          <a:p>
            <a:r>
              <a:rPr lang="en-US" sz="7200" dirty="0" smtClean="0"/>
              <a:t>Trucks Miles</a:t>
            </a:r>
          </a:p>
          <a:p>
            <a:pPr lvl="1"/>
            <a:r>
              <a:rPr lang="en-US" sz="7200" dirty="0" smtClean="0"/>
              <a:t>50-70* Per Day</a:t>
            </a:r>
          </a:p>
          <a:p>
            <a:endParaRPr lang="en-US" dirty="0" smtClean="0"/>
          </a:p>
          <a:p>
            <a:endParaRPr lang="en-US" dirty="0"/>
          </a:p>
        </p:txBody>
      </p:sp>
      <p:pic>
        <p:nvPicPr>
          <p:cNvPr id="23554" name="Picture 2" descr="C:\Users\yf9153\Pictures\2013-08-28 truck pictures\truck pictures 017.JPG"/>
          <p:cNvPicPr>
            <a:picLocks noChangeAspect="1" noChangeArrowheads="1"/>
          </p:cNvPicPr>
          <p:nvPr/>
        </p:nvPicPr>
        <p:blipFill>
          <a:blip r:embed="rId2" cstate="print"/>
          <a:srcRect/>
          <a:stretch>
            <a:fillRect/>
          </a:stretch>
        </p:blipFill>
        <p:spPr bwMode="auto">
          <a:xfrm>
            <a:off x="4919538" y="1417638"/>
            <a:ext cx="3800458" cy="2812109"/>
          </a:xfrm>
          <a:prstGeom prst="rect">
            <a:avLst/>
          </a:prstGeom>
          <a:noFill/>
        </p:spPr>
      </p:pic>
      <p:pic>
        <p:nvPicPr>
          <p:cNvPr id="5" name="Picture 4" descr="Logo.png"/>
          <p:cNvPicPr>
            <a:picLocks noChangeAspect="1"/>
          </p:cNvPicPr>
          <p:nvPr/>
        </p:nvPicPr>
        <p:blipFill>
          <a:blip r:embed="rId3" cstate="print"/>
          <a:stretch>
            <a:fillRect/>
          </a:stretch>
        </p:blipFill>
        <p:spPr>
          <a:xfrm>
            <a:off x="228600" y="228600"/>
            <a:ext cx="990600" cy="990600"/>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1600200"/>
            <a:ext cx="8382000" cy="4087273"/>
          </a:xfrm>
          <a:prstGeom prst="rect">
            <a:avLst/>
          </a:prstGeom>
        </p:spPr>
        <p:txBody>
          <a:bodyPr wrap="square">
            <a:spAutoFit/>
          </a:bodyPr>
          <a:lstStyle/>
          <a:p>
            <a:pPr marL="342900" lvl="0" indent="-342900">
              <a:spcBef>
                <a:spcPct val="20000"/>
              </a:spcBef>
              <a:buFont typeface="Arial" pitchFamily="34" charset="0"/>
              <a:buChar char="•"/>
            </a:pPr>
            <a:r>
              <a:rPr lang="en-US" sz="2200" dirty="0" smtClean="0">
                <a:solidFill>
                  <a:prstClr val="black"/>
                </a:solidFill>
              </a:rPr>
              <a:t>Special Services</a:t>
            </a:r>
          </a:p>
          <a:p>
            <a:pPr marL="742950" lvl="1" indent="-285750">
              <a:spcBef>
                <a:spcPct val="20000"/>
              </a:spcBef>
              <a:buFont typeface="Arial" pitchFamily="34" charset="0"/>
              <a:buChar char="–"/>
            </a:pPr>
            <a:r>
              <a:rPr lang="en-US" sz="2200" dirty="0">
                <a:solidFill>
                  <a:prstClr val="black"/>
                </a:solidFill>
              </a:rPr>
              <a:t>Yard Service</a:t>
            </a:r>
          </a:p>
          <a:p>
            <a:pPr marL="742950" lvl="1" indent="-285750">
              <a:spcBef>
                <a:spcPct val="20000"/>
              </a:spcBef>
              <a:buFont typeface="Arial" pitchFamily="34" charset="0"/>
              <a:buChar char="–"/>
            </a:pPr>
            <a:r>
              <a:rPr lang="en-US" sz="2200" dirty="0">
                <a:solidFill>
                  <a:prstClr val="black"/>
                </a:solidFill>
              </a:rPr>
              <a:t>Call Back Services</a:t>
            </a:r>
          </a:p>
          <a:p>
            <a:pPr marL="742950" lvl="1" indent="-285750">
              <a:spcBef>
                <a:spcPct val="20000"/>
              </a:spcBef>
              <a:buFont typeface="Arial" pitchFamily="34" charset="0"/>
              <a:buChar char="–"/>
            </a:pPr>
            <a:r>
              <a:rPr lang="en-US" sz="2200" dirty="0" smtClean="0">
                <a:solidFill>
                  <a:prstClr val="black"/>
                </a:solidFill>
              </a:rPr>
              <a:t>Private Streets collection</a:t>
            </a:r>
            <a:endParaRPr lang="en-US" sz="2200" dirty="0">
              <a:solidFill>
                <a:prstClr val="black"/>
              </a:solidFill>
            </a:endParaRPr>
          </a:p>
          <a:p>
            <a:pPr marL="742950" lvl="1" indent="-285750">
              <a:spcBef>
                <a:spcPct val="20000"/>
              </a:spcBef>
              <a:buFont typeface="Arial" pitchFamily="34" charset="0"/>
              <a:buChar char="–"/>
            </a:pPr>
            <a:r>
              <a:rPr lang="en-US" sz="2200" dirty="0">
                <a:solidFill>
                  <a:prstClr val="black"/>
                </a:solidFill>
              </a:rPr>
              <a:t>One-way street collection</a:t>
            </a:r>
          </a:p>
          <a:p>
            <a:pPr marL="1143000" lvl="2" indent="-228600">
              <a:spcBef>
                <a:spcPct val="20000"/>
              </a:spcBef>
              <a:buFont typeface="Arial" pitchFamily="34" charset="0"/>
              <a:buChar char="•"/>
            </a:pPr>
            <a:r>
              <a:rPr lang="en-US" sz="2200" dirty="0" smtClean="0">
                <a:solidFill>
                  <a:prstClr val="black"/>
                </a:solidFill>
              </a:rPr>
              <a:t>Lead truck</a:t>
            </a:r>
          </a:p>
          <a:p>
            <a:pPr marL="742950" lvl="1" indent="-285750">
              <a:spcBef>
                <a:spcPct val="20000"/>
              </a:spcBef>
              <a:buFont typeface="Arial" pitchFamily="34" charset="0"/>
              <a:buChar char="–"/>
            </a:pPr>
            <a:r>
              <a:rPr lang="en-US" sz="2200" dirty="0"/>
              <a:t>5679 Christmas tree collected</a:t>
            </a:r>
          </a:p>
          <a:p>
            <a:pPr marL="1257300" lvl="2" indent="-342900">
              <a:spcBef>
                <a:spcPct val="20000"/>
              </a:spcBef>
              <a:buFont typeface="Arial" panose="020B0604020202020204" pitchFamily="34" charset="0"/>
              <a:buChar char="•"/>
            </a:pPr>
            <a:r>
              <a:rPr lang="en-US" sz="2200" dirty="0"/>
              <a:t>  YW trucks-2744</a:t>
            </a:r>
          </a:p>
          <a:p>
            <a:pPr marL="1257300" lvl="2" indent="-342900">
              <a:spcBef>
                <a:spcPct val="20000"/>
              </a:spcBef>
              <a:buFont typeface="Arial" panose="020B0604020202020204" pitchFamily="34" charset="0"/>
              <a:buChar char="•"/>
            </a:pPr>
            <a:r>
              <a:rPr lang="en-US" sz="2200" dirty="0"/>
              <a:t>  Curb-side -</a:t>
            </a:r>
            <a:r>
              <a:rPr lang="en-US" sz="2200" dirty="0" smtClean="0"/>
              <a:t>2935</a:t>
            </a:r>
          </a:p>
          <a:p>
            <a:pPr lvl="1">
              <a:spcBef>
                <a:spcPct val="20000"/>
              </a:spcBef>
            </a:pPr>
            <a:r>
              <a:rPr lang="en-US" sz="2200" dirty="0" smtClean="0">
                <a:solidFill>
                  <a:prstClr val="black"/>
                </a:solidFill>
              </a:rPr>
              <a:t>All city operated Parks, Golf Courses &amp; Facilities</a:t>
            </a:r>
          </a:p>
        </p:txBody>
      </p:sp>
      <p:sp>
        <p:nvSpPr>
          <p:cNvPr id="3" name="Title 2"/>
          <p:cNvSpPr>
            <a:spLocks noGrp="1"/>
          </p:cNvSpPr>
          <p:nvPr>
            <p:ph type="title"/>
          </p:nvPr>
        </p:nvSpPr>
        <p:spPr/>
        <p:txBody>
          <a:bodyPr>
            <a:normAutofit fontScale="90000"/>
          </a:bodyPr>
          <a:lstStyle/>
          <a:p>
            <a:r>
              <a:rPr lang="en-US" dirty="0" smtClean="0"/>
              <a:t>Weekly Pick-Up</a:t>
            </a:r>
            <a:br>
              <a:rPr lang="en-US" dirty="0" smtClean="0"/>
            </a:br>
            <a:endParaRPr lang="en-US" dirty="0"/>
          </a:p>
        </p:txBody>
      </p:sp>
      <p:pic>
        <p:nvPicPr>
          <p:cNvPr id="4" name="Picture 3" descr="Logo.png"/>
          <p:cNvPicPr>
            <a:picLocks noChangeAspect="1"/>
          </p:cNvPicPr>
          <p:nvPr/>
        </p:nvPicPr>
        <p:blipFill>
          <a:blip r:embed="rId3" cstate="print"/>
          <a:stretch>
            <a:fillRect/>
          </a:stretch>
        </p:blipFill>
        <p:spPr>
          <a:xfrm>
            <a:off x="228600" y="228600"/>
            <a:ext cx="990600" cy="990600"/>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Adverse conditions</a:t>
            </a:r>
            <a:endParaRPr lang="en-US" dirty="0"/>
          </a:p>
        </p:txBody>
      </p:sp>
      <p:pic>
        <p:nvPicPr>
          <p:cNvPr id="7" name="Content Placeholder 6" descr="66 wolcott.jpg"/>
          <p:cNvPicPr>
            <a:picLocks noGrp="1" noChangeAspect="1"/>
          </p:cNvPicPr>
          <p:nvPr>
            <p:ph idx="1"/>
          </p:nvPr>
        </p:nvPicPr>
        <p:blipFill>
          <a:blip r:embed="rId2" cstate="print"/>
          <a:stretch>
            <a:fillRect/>
          </a:stretch>
        </p:blipFill>
        <p:spPr>
          <a:xfrm>
            <a:off x="4724400" y="3962400"/>
            <a:ext cx="3245908" cy="2434431"/>
          </a:xfrm>
        </p:spPr>
      </p:pic>
      <p:pic>
        <p:nvPicPr>
          <p:cNvPr id="22530" name="Picture 2" descr="C:\Users\LJ8497\Desktop\XbjmC5XzWAQXiPVP59x1addyafGBuLXSI1AsDdMPxhs.jpg"/>
          <p:cNvPicPr>
            <a:picLocks noChangeAspect="1" noChangeArrowheads="1"/>
          </p:cNvPicPr>
          <p:nvPr/>
        </p:nvPicPr>
        <p:blipFill>
          <a:blip r:embed="rId3" cstate="print"/>
          <a:srcRect/>
          <a:stretch>
            <a:fillRect/>
          </a:stretch>
        </p:blipFill>
        <p:spPr bwMode="auto">
          <a:xfrm>
            <a:off x="914400" y="3962400"/>
            <a:ext cx="3276600" cy="2457450"/>
          </a:xfrm>
          <a:prstGeom prst="rect">
            <a:avLst/>
          </a:prstGeom>
          <a:noFill/>
        </p:spPr>
      </p:pic>
      <p:pic>
        <p:nvPicPr>
          <p:cNvPr id="8" name="Picture 7" descr="20130128_100803.jpg"/>
          <p:cNvPicPr>
            <a:picLocks noChangeAspect="1"/>
          </p:cNvPicPr>
          <p:nvPr/>
        </p:nvPicPr>
        <p:blipFill>
          <a:blip r:embed="rId4" cstate="print"/>
          <a:stretch>
            <a:fillRect/>
          </a:stretch>
        </p:blipFill>
        <p:spPr>
          <a:xfrm>
            <a:off x="4775200" y="1295400"/>
            <a:ext cx="3073400" cy="2381250"/>
          </a:xfrm>
          <a:prstGeom prst="rect">
            <a:avLst/>
          </a:prstGeom>
        </p:spPr>
      </p:pic>
      <p:pic>
        <p:nvPicPr>
          <p:cNvPr id="10" name="Picture 9" descr="IMG-20110822-00019 (2).jpg"/>
          <p:cNvPicPr>
            <a:picLocks noChangeAspect="1"/>
          </p:cNvPicPr>
          <p:nvPr/>
        </p:nvPicPr>
        <p:blipFill>
          <a:blip r:embed="rId5" cstate="print"/>
          <a:stretch>
            <a:fillRect/>
          </a:stretch>
        </p:blipFill>
        <p:spPr>
          <a:xfrm>
            <a:off x="914400" y="1295400"/>
            <a:ext cx="3251200" cy="2438400"/>
          </a:xfrm>
          <a:prstGeom prst="rect">
            <a:avLst/>
          </a:prstGeom>
        </p:spPr>
      </p:pic>
      <p:pic>
        <p:nvPicPr>
          <p:cNvPr id="11" name="Picture 10" descr="Logo.png"/>
          <p:cNvPicPr>
            <a:picLocks noChangeAspect="1"/>
          </p:cNvPicPr>
          <p:nvPr/>
        </p:nvPicPr>
        <p:blipFill>
          <a:blip r:embed="rId6" cstate="print"/>
          <a:stretch>
            <a:fillRect/>
          </a:stretch>
        </p:blipFill>
        <p:spPr>
          <a:xfrm>
            <a:off x="228600" y="228600"/>
            <a:ext cx="990600" cy="990600"/>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9185</TotalTime>
  <Words>1294</Words>
  <Application>Microsoft Office PowerPoint</Application>
  <PresentationFormat>On-screen Show (4:3)</PresentationFormat>
  <Paragraphs>325</Paragraphs>
  <Slides>37</Slides>
  <Notes>5</Notes>
  <HiddenSlides>0</HiddenSlides>
  <MMClips>0</MMClips>
  <ScaleCrop>false</ScaleCrop>
  <HeadingPairs>
    <vt:vector size="8" baseType="variant">
      <vt:variant>
        <vt:lpstr>Fonts Used</vt:lpstr>
      </vt:variant>
      <vt:variant>
        <vt:i4>2</vt:i4>
      </vt:variant>
      <vt:variant>
        <vt:lpstr>Theme</vt:lpstr>
      </vt:variant>
      <vt:variant>
        <vt:i4>1</vt:i4>
      </vt:variant>
      <vt:variant>
        <vt:lpstr>Embedded OLE Servers</vt:lpstr>
      </vt:variant>
      <vt:variant>
        <vt:i4>1</vt:i4>
      </vt:variant>
      <vt:variant>
        <vt:lpstr>Slide Titles</vt:lpstr>
      </vt:variant>
      <vt:variant>
        <vt:i4>37</vt:i4>
      </vt:variant>
    </vt:vector>
  </HeadingPairs>
  <TitlesOfParts>
    <vt:vector size="41" baseType="lpstr">
      <vt:lpstr>Arial</vt:lpstr>
      <vt:lpstr>Calibri</vt:lpstr>
      <vt:lpstr>Office Theme</vt:lpstr>
      <vt:lpstr>Acrobat Document</vt:lpstr>
      <vt:lpstr>PowerPoint Presentation</vt:lpstr>
      <vt:lpstr>What We Do</vt:lpstr>
      <vt:lpstr>Weekly Pick-up Services</vt:lpstr>
      <vt:lpstr>Weekly Pick-Up Services</vt:lpstr>
      <vt:lpstr>Refuse</vt:lpstr>
      <vt:lpstr>Recycle</vt:lpstr>
      <vt:lpstr>Green-waste</vt:lpstr>
      <vt:lpstr>Weekly Pick-Up </vt:lpstr>
      <vt:lpstr>Adverse conditions</vt:lpstr>
      <vt:lpstr>PowerPoint Presentation</vt:lpstr>
      <vt:lpstr>Recycle</vt:lpstr>
      <vt:lpstr>Green-waste</vt:lpstr>
      <vt:lpstr>Call to Haul</vt:lpstr>
      <vt:lpstr>Call 2 Haul</vt:lpstr>
      <vt:lpstr>Container Maintenance</vt:lpstr>
      <vt:lpstr>PowerPoint Presentation</vt:lpstr>
      <vt:lpstr>Education</vt:lpstr>
      <vt:lpstr>Education</vt:lpstr>
      <vt:lpstr>Waste Reduction Through Permitting</vt:lpstr>
      <vt:lpstr>Special Events  2018 By The Numbers</vt:lpstr>
      <vt:lpstr>Special Event Waste/Recyclables</vt:lpstr>
      <vt:lpstr>Bin Checks &amp; Waste Audits</vt:lpstr>
      <vt:lpstr>SLC Waste &amp; Recycling Muscle </vt:lpstr>
      <vt:lpstr>2015 Utah Pride Festival Audit</vt:lpstr>
      <vt:lpstr>What we found from this audit:</vt:lpstr>
      <vt:lpstr>Waste Signage Revisions</vt:lpstr>
      <vt:lpstr>Waste Signage Revisions</vt:lpstr>
      <vt:lpstr>C&amp;D Recycling &amp; Diversion</vt:lpstr>
      <vt:lpstr>C&amp;D Recycling &amp; Diversion</vt:lpstr>
      <vt:lpstr>C&amp;D Recycling &amp; Diversion</vt:lpstr>
      <vt:lpstr>C&amp;D Recycling &amp; Diversion</vt:lpstr>
      <vt:lpstr>C&amp;D Recycling &amp; Diversion 2018 By The Numbers</vt:lpstr>
      <vt:lpstr>Business &amp; Multifamily Recycling SLC Ordinance 9.08.200</vt:lpstr>
      <vt:lpstr>Business &amp; Multifamily Recycling SLC Ordinance 9.08.200</vt:lpstr>
      <vt:lpstr>Business &amp; Multifamily Recycling: Site Visits &amp; Setting Up A Plan</vt:lpstr>
      <vt:lpstr>Business &amp; Multifamily Recycling: Site Visits &amp; Setting Up A Plan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Salt Lake City Master Recycler</dc:title>
  <dc:creator>Lasley, Jack</dc:creator>
  <cp:lastModifiedBy>Callaway, Robert</cp:lastModifiedBy>
  <cp:revision>439</cp:revision>
  <dcterms:created xsi:type="dcterms:W3CDTF">2006-08-16T00:00:00Z</dcterms:created>
  <dcterms:modified xsi:type="dcterms:W3CDTF">2019-04-23T16:46:02Z</dcterms:modified>
</cp:coreProperties>
</file>