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63"/>
  </p:notesMasterIdLst>
  <p:handoutMasterIdLst>
    <p:handoutMasterId r:id="rId64"/>
  </p:handoutMasterIdLst>
  <p:sldIdLst>
    <p:sldId id="256" r:id="rId2"/>
    <p:sldId id="298" r:id="rId3"/>
    <p:sldId id="266" r:id="rId4"/>
    <p:sldId id="272" r:id="rId5"/>
    <p:sldId id="276" r:id="rId6"/>
    <p:sldId id="347" r:id="rId7"/>
    <p:sldId id="309" r:id="rId8"/>
    <p:sldId id="348" r:id="rId9"/>
    <p:sldId id="275" r:id="rId10"/>
    <p:sldId id="349" r:id="rId11"/>
    <p:sldId id="274" r:id="rId12"/>
    <p:sldId id="350" r:id="rId13"/>
    <p:sldId id="273" r:id="rId14"/>
    <p:sldId id="351" r:id="rId15"/>
    <p:sldId id="277" r:id="rId16"/>
    <p:sldId id="352" r:id="rId17"/>
    <p:sldId id="365" r:id="rId18"/>
    <p:sldId id="355" r:id="rId19"/>
    <p:sldId id="356" r:id="rId20"/>
    <p:sldId id="357" r:id="rId21"/>
    <p:sldId id="358" r:id="rId22"/>
    <p:sldId id="353" r:id="rId23"/>
    <p:sldId id="354" r:id="rId24"/>
    <p:sldId id="284" r:id="rId25"/>
    <p:sldId id="302" r:id="rId26"/>
    <p:sldId id="359" r:id="rId27"/>
    <p:sldId id="360" r:id="rId28"/>
    <p:sldId id="301" r:id="rId29"/>
    <p:sldId id="283" r:id="rId30"/>
    <p:sldId id="282" r:id="rId31"/>
    <p:sldId id="264" r:id="rId32"/>
    <p:sldId id="304" r:id="rId33"/>
    <p:sldId id="366" r:id="rId34"/>
    <p:sldId id="367" r:id="rId35"/>
    <p:sldId id="368" r:id="rId36"/>
    <p:sldId id="369" r:id="rId37"/>
    <p:sldId id="370" r:id="rId38"/>
    <p:sldId id="310" r:id="rId39"/>
    <p:sldId id="371" r:id="rId40"/>
    <p:sldId id="372" r:id="rId41"/>
    <p:sldId id="373" r:id="rId42"/>
    <p:sldId id="322" r:id="rId43"/>
    <p:sldId id="364" r:id="rId44"/>
    <p:sldId id="362" r:id="rId45"/>
    <p:sldId id="336" r:id="rId46"/>
    <p:sldId id="337" r:id="rId47"/>
    <p:sldId id="338" r:id="rId48"/>
    <p:sldId id="339" r:id="rId49"/>
    <p:sldId id="340" r:id="rId50"/>
    <p:sldId id="305" r:id="rId51"/>
    <p:sldId id="306" r:id="rId52"/>
    <p:sldId id="303" r:id="rId53"/>
    <p:sldId id="311" r:id="rId54"/>
    <p:sldId id="361" r:id="rId55"/>
    <p:sldId id="281" r:id="rId56"/>
    <p:sldId id="346" r:id="rId57"/>
    <p:sldId id="320" r:id="rId58"/>
    <p:sldId id="374" r:id="rId59"/>
    <p:sldId id="375" r:id="rId60"/>
    <p:sldId id="321" r:id="rId61"/>
    <p:sldId id="307" r:id="rId6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1E1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6412" autoAdjust="0"/>
  </p:normalViewPr>
  <p:slideViewPr>
    <p:cSldViewPr>
      <p:cViewPr varScale="1">
        <p:scale>
          <a:sx n="100" d="100"/>
          <a:sy n="100" d="100"/>
        </p:scale>
        <p:origin x="15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8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329" cy="462120"/>
          </a:xfrm>
          <a:prstGeom prst="rect">
            <a:avLst/>
          </a:prstGeom>
        </p:spPr>
        <p:txBody>
          <a:bodyPr vert="horz" lIns="90758" tIns="45380" rIns="90758" bIns="45380" rtlCol="0"/>
          <a:lstStyle>
            <a:lvl1pPr algn="l">
              <a:defRPr sz="1200"/>
            </a:lvl1pPr>
          </a:lstStyle>
          <a:p>
            <a:endParaRPr lang="en-US"/>
          </a:p>
        </p:txBody>
      </p:sp>
      <p:sp>
        <p:nvSpPr>
          <p:cNvPr id="3" name="Date Placeholder 2"/>
          <p:cNvSpPr>
            <a:spLocks noGrp="1"/>
          </p:cNvSpPr>
          <p:nvPr>
            <p:ph type="dt" sz="quarter" idx="1"/>
          </p:nvPr>
        </p:nvSpPr>
        <p:spPr>
          <a:xfrm>
            <a:off x="3936174" y="0"/>
            <a:ext cx="3012329" cy="462120"/>
          </a:xfrm>
          <a:prstGeom prst="rect">
            <a:avLst/>
          </a:prstGeom>
        </p:spPr>
        <p:txBody>
          <a:bodyPr vert="horz" lIns="90758" tIns="45380" rIns="90758" bIns="45380" rtlCol="0"/>
          <a:lstStyle>
            <a:lvl1pPr algn="r">
              <a:defRPr sz="1200"/>
            </a:lvl1pPr>
          </a:lstStyle>
          <a:p>
            <a:fld id="{76D7F4FD-26A9-4096-ABB7-0DA18E09482F}" type="datetimeFigureOut">
              <a:rPr lang="en-US" smtClean="0"/>
              <a:pPr/>
              <a:t>4/23/2019</a:t>
            </a:fld>
            <a:endParaRPr lang="en-US"/>
          </a:p>
        </p:txBody>
      </p:sp>
      <p:sp>
        <p:nvSpPr>
          <p:cNvPr id="4" name="Footer Placeholder 3"/>
          <p:cNvSpPr>
            <a:spLocks noGrp="1"/>
          </p:cNvSpPr>
          <p:nvPr>
            <p:ph type="ftr" sz="quarter" idx="2"/>
          </p:nvPr>
        </p:nvSpPr>
        <p:spPr>
          <a:xfrm>
            <a:off x="1" y="8772378"/>
            <a:ext cx="3012329" cy="462120"/>
          </a:xfrm>
          <a:prstGeom prst="rect">
            <a:avLst/>
          </a:prstGeom>
        </p:spPr>
        <p:txBody>
          <a:bodyPr vert="horz" lIns="90758" tIns="45380" rIns="90758" bIns="45380" rtlCol="0" anchor="b"/>
          <a:lstStyle>
            <a:lvl1pPr algn="l">
              <a:defRPr sz="1200"/>
            </a:lvl1pPr>
          </a:lstStyle>
          <a:p>
            <a:endParaRPr lang="en-US"/>
          </a:p>
        </p:txBody>
      </p:sp>
      <p:sp>
        <p:nvSpPr>
          <p:cNvPr id="5" name="Slide Number Placeholder 4"/>
          <p:cNvSpPr>
            <a:spLocks noGrp="1"/>
          </p:cNvSpPr>
          <p:nvPr>
            <p:ph type="sldNum" sz="quarter" idx="3"/>
          </p:nvPr>
        </p:nvSpPr>
        <p:spPr>
          <a:xfrm>
            <a:off x="3936174" y="8772378"/>
            <a:ext cx="3012329" cy="462120"/>
          </a:xfrm>
          <a:prstGeom prst="rect">
            <a:avLst/>
          </a:prstGeom>
        </p:spPr>
        <p:txBody>
          <a:bodyPr vert="horz" lIns="90758" tIns="45380" rIns="90758" bIns="45380" rtlCol="0" anchor="b"/>
          <a:lstStyle>
            <a:lvl1pPr algn="r">
              <a:defRPr sz="1200"/>
            </a:lvl1pPr>
          </a:lstStyle>
          <a:p>
            <a:fld id="{43C97CF5-2665-4FFD-873C-6CC292223770}" type="slidenum">
              <a:rPr lang="en-US" smtClean="0"/>
              <a:pPr/>
              <a:t>‹#›</a:t>
            </a:fld>
            <a:endParaRPr lang="en-US"/>
          </a:p>
        </p:txBody>
      </p:sp>
    </p:spTree>
    <p:extLst>
      <p:ext uri="{BB962C8B-B14F-4D97-AF65-F5344CB8AC3E}">
        <p14:creationId xmlns:p14="http://schemas.microsoft.com/office/powerpoint/2010/main" val="2607437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329" cy="462120"/>
          </a:xfrm>
          <a:prstGeom prst="rect">
            <a:avLst/>
          </a:prstGeom>
        </p:spPr>
        <p:txBody>
          <a:bodyPr vert="horz" lIns="90758" tIns="45380" rIns="90758" bIns="45380" rtlCol="0"/>
          <a:lstStyle>
            <a:lvl1pPr algn="l">
              <a:defRPr sz="1200"/>
            </a:lvl1pPr>
          </a:lstStyle>
          <a:p>
            <a:endParaRPr lang="en-US"/>
          </a:p>
        </p:txBody>
      </p:sp>
      <p:sp>
        <p:nvSpPr>
          <p:cNvPr id="3" name="Date Placeholder 2"/>
          <p:cNvSpPr>
            <a:spLocks noGrp="1"/>
          </p:cNvSpPr>
          <p:nvPr>
            <p:ph type="dt" idx="1"/>
          </p:nvPr>
        </p:nvSpPr>
        <p:spPr>
          <a:xfrm>
            <a:off x="3936174" y="0"/>
            <a:ext cx="3012329" cy="462120"/>
          </a:xfrm>
          <a:prstGeom prst="rect">
            <a:avLst/>
          </a:prstGeom>
        </p:spPr>
        <p:txBody>
          <a:bodyPr vert="horz" lIns="90758" tIns="45380" rIns="90758" bIns="45380" rtlCol="0"/>
          <a:lstStyle>
            <a:lvl1pPr algn="r">
              <a:defRPr sz="1200"/>
            </a:lvl1pPr>
          </a:lstStyle>
          <a:p>
            <a:fld id="{71EE7395-7D4F-4655-A336-4A7C94826FC6}" type="datetimeFigureOut">
              <a:rPr lang="en-US" smtClean="0"/>
              <a:pPr/>
              <a:t>4/23/2019</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58" tIns="45380" rIns="90758" bIns="45380" rtlCol="0" anchor="ctr"/>
          <a:lstStyle/>
          <a:p>
            <a:endParaRPr lang="en-US"/>
          </a:p>
        </p:txBody>
      </p:sp>
      <p:sp>
        <p:nvSpPr>
          <p:cNvPr id="5" name="Notes Placeholder 4"/>
          <p:cNvSpPr>
            <a:spLocks noGrp="1"/>
          </p:cNvSpPr>
          <p:nvPr>
            <p:ph type="body" sz="quarter" idx="3"/>
          </p:nvPr>
        </p:nvSpPr>
        <p:spPr>
          <a:xfrm>
            <a:off x="695638" y="4387768"/>
            <a:ext cx="5558801" cy="4155919"/>
          </a:xfrm>
          <a:prstGeom prst="rect">
            <a:avLst/>
          </a:prstGeom>
        </p:spPr>
        <p:txBody>
          <a:bodyPr vert="horz" lIns="90758" tIns="45380" rIns="90758" bIns="453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378"/>
            <a:ext cx="3012329" cy="462120"/>
          </a:xfrm>
          <a:prstGeom prst="rect">
            <a:avLst/>
          </a:prstGeom>
        </p:spPr>
        <p:txBody>
          <a:bodyPr vert="horz" lIns="90758" tIns="45380" rIns="90758" bIns="45380" rtlCol="0" anchor="b"/>
          <a:lstStyle>
            <a:lvl1pPr algn="l">
              <a:defRPr sz="1200"/>
            </a:lvl1pPr>
          </a:lstStyle>
          <a:p>
            <a:endParaRPr lang="en-US"/>
          </a:p>
        </p:txBody>
      </p:sp>
      <p:sp>
        <p:nvSpPr>
          <p:cNvPr id="7" name="Slide Number Placeholder 6"/>
          <p:cNvSpPr>
            <a:spLocks noGrp="1"/>
          </p:cNvSpPr>
          <p:nvPr>
            <p:ph type="sldNum" sz="quarter" idx="5"/>
          </p:nvPr>
        </p:nvSpPr>
        <p:spPr>
          <a:xfrm>
            <a:off x="3936174" y="8772378"/>
            <a:ext cx="3012329" cy="462120"/>
          </a:xfrm>
          <a:prstGeom prst="rect">
            <a:avLst/>
          </a:prstGeom>
        </p:spPr>
        <p:txBody>
          <a:bodyPr vert="horz" lIns="90758" tIns="45380" rIns="90758" bIns="45380" rtlCol="0" anchor="b"/>
          <a:lstStyle>
            <a:lvl1pPr algn="r">
              <a:defRPr sz="1200"/>
            </a:lvl1pPr>
          </a:lstStyle>
          <a:p>
            <a:fld id="{1F25EA18-2B99-48AC-BBAB-BD6F3DC81E95}" type="slidenum">
              <a:rPr lang="en-US" smtClean="0"/>
              <a:pPr/>
              <a:t>‹#›</a:t>
            </a:fld>
            <a:endParaRPr lang="en-US"/>
          </a:p>
        </p:txBody>
      </p:sp>
    </p:spTree>
    <p:extLst>
      <p:ext uri="{BB962C8B-B14F-4D97-AF65-F5344CB8AC3E}">
        <p14:creationId xmlns:p14="http://schemas.microsoft.com/office/powerpoint/2010/main" val="313055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arth911.com/news/2012/08/31/aluminum-can-65-percent-recycling-rat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Sterilization_(microbiolog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Waste and Materials Management 1 we talked about our waste stream, what we do now and what has historically been done with ‘garbage’. We talked about why landfilling and incinerating, for the most part are not solutions for our waste, and we introduced the concept of Zero Waste the shift that occurs when we see our garbage for the materials that they are and learn the best ways to manage those materials.  </a:t>
            </a:r>
          </a:p>
          <a:p>
            <a:r>
              <a:rPr lang="en-US" baseline="0" dirty="0" smtClean="0"/>
              <a:t>  </a:t>
            </a:r>
          </a:p>
          <a:p>
            <a:r>
              <a:rPr lang="en-US" baseline="0" dirty="0" smtClean="0"/>
              <a:t>Our city has a goal to be Zero Waste- maximizing as much recyclable, compostable material as we can by 2040 with a goal of 70% by 2025.</a:t>
            </a:r>
          </a:p>
          <a:p>
            <a:endParaRPr lang="en-US" baseline="0" dirty="0" smtClean="0"/>
          </a:p>
          <a:p>
            <a:r>
              <a:rPr lang="en-US" baseline="0" dirty="0" smtClean="0"/>
              <a:t>Today, we are going to hone in specifically on Recycling</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a:t>
            </a:fld>
            <a:endParaRPr lang="en-US"/>
          </a:p>
        </p:txBody>
      </p:sp>
    </p:spTree>
    <p:extLst>
      <p:ext uri="{BB962C8B-B14F-4D97-AF65-F5344CB8AC3E}">
        <p14:creationId xmlns:p14="http://schemas.microsoft.com/office/powerpoint/2010/main" val="2270637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10</a:t>
            </a:fld>
            <a:endParaRPr lang="en-US"/>
          </a:p>
        </p:txBody>
      </p:sp>
    </p:spTree>
    <p:extLst>
      <p:ext uri="{BB962C8B-B14F-4D97-AF65-F5344CB8AC3E}">
        <p14:creationId xmlns:p14="http://schemas.microsoft.com/office/powerpoint/2010/main" val="372601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smtClean="0">
              <a:solidFill>
                <a:srgbClr val="000000"/>
              </a:solidFill>
              <a:effectLst/>
              <a:latin typeface="Arial" panose="020B0604020202020204" pitchFamily="34" charset="0"/>
            </a:endParaRPr>
          </a:p>
          <a:p>
            <a:pPr defTabSz="907633"/>
            <a:r>
              <a:rPr lang="en-US" dirty="0" smtClean="0"/>
              <a:t>Steel,</a:t>
            </a:r>
            <a:r>
              <a:rPr lang="en-US" baseline="0" dirty="0" smtClean="0"/>
              <a:t> Iron, Copper can be recycled infinitely without losing quality which makes it really valuable.</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11</a:t>
            </a:fld>
            <a:endParaRPr lang="en-US"/>
          </a:p>
        </p:txBody>
      </p:sp>
    </p:spTree>
    <p:extLst>
      <p:ext uri="{BB962C8B-B14F-4D97-AF65-F5344CB8AC3E}">
        <p14:creationId xmlns:p14="http://schemas.microsoft.com/office/powerpoint/2010/main" val="94240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000000"/>
                </a:solidFill>
                <a:effectLst/>
                <a:latin typeface="Arial" panose="020B0604020202020204" pitchFamily="34" charset="0"/>
              </a:rPr>
              <a:t>Two out of every three tons of steel produced are made from old steel.</a:t>
            </a:r>
          </a:p>
          <a:p>
            <a:endParaRPr lang="en-US" b="0" i="0" dirty="0" smtClean="0">
              <a:solidFill>
                <a:srgbClr val="000000"/>
              </a:solidFill>
              <a:effectLst/>
              <a:latin typeface="Arial" panose="020B0604020202020204" pitchFamily="34" charset="0"/>
            </a:endParaRPr>
          </a:p>
          <a:p>
            <a:r>
              <a:rPr lang="en-US" dirty="0" smtClean="0"/>
              <a:t>Steel also has the highest recycling rates with a 92.5 percent recycling rate of automobiles, a 90 percent recycling rate of appliances, 72 percent recycling rate of steel packaging.</a:t>
            </a:r>
            <a:endParaRPr lang="en-US" b="0" i="0" dirty="0" smtClean="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12</a:t>
            </a:fld>
            <a:endParaRPr lang="en-US"/>
          </a:p>
        </p:txBody>
      </p:sp>
    </p:spTree>
    <p:extLst>
      <p:ext uri="{BB962C8B-B14F-4D97-AF65-F5344CB8AC3E}">
        <p14:creationId xmlns:p14="http://schemas.microsoft.com/office/powerpoint/2010/main" val="170938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Aluminum</a:t>
            </a:r>
            <a:r>
              <a:rPr lang="en-US" baseline="0" dirty="0" smtClean="0"/>
              <a:t> is the most valuable of recycled materials</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13</a:t>
            </a:fld>
            <a:endParaRPr lang="en-US"/>
          </a:p>
        </p:txBody>
      </p:sp>
    </p:spTree>
    <p:extLst>
      <p:ext uri="{BB962C8B-B14F-4D97-AF65-F5344CB8AC3E}">
        <p14:creationId xmlns:p14="http://schemas.microsoft.com/office/powerpoint/2010/main" val="20522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can also be recycled infinitely &amp; has a quick turn around; you could see the same aluminum in a new can in as little as 60 days.</a:t>
            </a:r>
            <a:endParaRPr lang="en-US" dirty="0" smtClean="0"/>
          </a:p>
          <a:p>
            <a:endParaRPr lang="en-US" dirty="0" smtClean="0"/>
          </a:p>
          <a:p>
            <a:r>
              <a:rPr lang="en-US" dirty="0" smtClean="0"/>
              <a:t>Right now they estimate that </a:t>
            </a:r>
            <a:r>
              <a:rPr lang="en-US" dirty="0" smtClean="0">
                <a:hlinkClick r:id="rId3"/>
              </a:rPr>
              <a:t>65%</a:t>
            </a:r>
            <a:r>
              <a:rPr lang="en-US" dirty="0" smtClean="0"/>
              <a:t> of cans in the U.S. are recycled comparatively</a:t>
            </a:r>
            <a:r>
              <a:rPr lang="en-US" baseline="0" dirty="0" smtClean="0"/>
              <a:t> PET bottles are recycled at 32%</a:t>
            </a:r>
            <a:endParaRPr lang="en-US" dirty="0" smtClean="0"/>
          </a:p>
          <a:p>
            <a:endParaRPr lang="en-US" u="none" dirty="0" smtClean="0"/>
          </a:p>
          <a:p>
            <a:r>
              <a:rPr lang="en-US" u="none" dirty="0" smtClean="0"/>
              <a:t>Recycling one aluminum can saves enough energy</a:t>
            </a:r>
            <a:r>
              <a:rPr lang="en-US" u="none" baseline="0" dirty="0" smtClean="0"/>
              <a:t> to listen to a full album on an iPod. </a:t>
            </a:r>
            <a:endParaRPr lang="en-US" u="none"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14</a:t>
            </a:fld>
            <a:endParaRPr lang="en-US"/>
          </a:p>
        </p:txBody>
      </p:sp>
    </p:spTree>
    <p:extLst>
      <p:ext uri="{BB962C8B-B14F-4D97-AF65-F5344CB8AC3E}">
        <p14:creationId xmlns:p14="http://schemas.microsoft.com/office/powerpoint/2010/main" val="334464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glass.  Although we don’t accept it</a:t>
            </a:r>
            <a:r>
              <a:rPr lang="en-US" baseline="0" dirty="0" smtClean="0"/>
              <a:t> in the blue bin, You can recycle through Momentum by paying for a glass bin at your house or by taking it for free to a drop off location located throughout the city. The reason we don’t accept it in single stream here is because it degrades the other recyclables specifically paper. If a paper mill knows you accept glass in your curbside recycling it decreases the value of paper.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15</a:t>
            </a:fld>
            <a:endParaRPr lang="en-US"/>
          </a:p>
        </p:txBody>
      </p:sp>
    </p:spTree>
    <p:extLst>
      <p:ext uri="{BB962C8B-B14F-4D97-AF65-F5344CB8AC3E}">
        <p14:creationId xmlns:p14="http://schemas.microsoft.com/office/powerpoint/2010/main" val="2087860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I would also add that glass does not decompose-once in a landfill it will be there for a million years.</a:t>
            </a:r>
          </a:p>
          <a:p>
            <a:endParaRPr lang="en-US" baseline="0" dirty="0" smtClean="0"/>
          </a:p>
          <a:p>
            <a:r>
              <a:rPr lang="en-US" baseline="0" dirty="0" smtClean="0"/>
              <a:t>It can also be recycled infinitely back into glass, depending on the tinting.  But it also gets recycled into a lot of longer-term building materials from roadways to insulation.</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16</a:t>
            </a:fld>
            <a:endParaRPr lang="en-US"/>
          </a:p>
        </p:txBody>
      </p:sp>
    </p:spTree>
    <p:extLst>
      <p:ext uri="{BB962C8B-B14F-4D97-AF65-F5344CB8AC3E}">
        <p14:creationId xmlns:p14="http://schemas.microsoft.com/office/powerpoint/2010/main" val="423828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17</a:t>
            </a:fld>
            <a:endParaRPr lang="en-US"/>
          </a:p>
        </p:txBody>
      </p:sp>
    </p:spTree>
    <p:extLst>
      <p:ext uri="{BB962C8B-B14F-4D97-AF65-F5344CB8AC3E}">
        <p14:creationId xmlns:p14="http://schemas.microsoft.com/office/powerpoint/2010/main" val="301572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 shred because it is too small to effectively capture/ not contained in bags-plastic or paper.</a:t>
            </a:r>
          </a:p>
          <a:p>
            <a:endParaRPr lang="en-US" sz="1400" dirty="0"/>
          </a:p>
          <a:p>
            <a:r>
              <a:rPr lang="en-US" sz="1400" dirty="0"/>
              <a:t>Clean cardboard</a:t>
            </a:r>
          </a:p>
        </p:txBody>
      </p:sp>
      <p:sp>
        <p:nvSpPr>
          <p:cNvPr id="4" name="Slide Number Placeholder 3"/>
          <p:cNvSpPr>
            <a:spLocks noGrp="1"/>
          </p:cNvSpPr>
          <p:nvPr>
            <p:ph type="sldNum" sz="quarter" idx="10"/>
          </p:nvPr>
        </p:nvSpPr>
        <p:spPr/>
        <p:txBody>
          <a:bodyPr/>
          <a:lstStyle/>
          <a:p>
            <a:fld id="{01F2A70B-78F2-4DCF-B53B-C990D2FAFB8A}" type="slidenum">
              <a:rPr lang="en-US" smtClean="0"/>
              <a:t>18</a:t>
            </a:fld>
            <a:endParaRPr lang="en-US"/>
          </a:p>
        </p:txBody>
      </p:sp>
    </p:spTree>
    <p:extLst>
      <p:ext uri="{BB962C8B-B14F-4D97-AF65-F5344CB8AC3E}">
        <p14:creationId xmlns:p14="http://schemas.microsoft.com/office/powerpoint/2010/main" val="221578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 made of low grade fiber</a:t>
            </a:r>
          </a:p>
          <a:p>
            <a:endParaRPr lang="en-US" dirty="0" smtClean="0"/>
          </a:p>
          <a:p>
            <a:r>
              <a:rPr lang="en-US" dirty="0" smtClean="0"/>
              <a:t>Pizza</a:t>
            </a:r>
            <a:r>
              <a:rPr lang="en-US" baseline="0" dirty="0" smtClean="0"/>
              <a:t> boxes – rip off lid</a:t>
            </a:r>
          </a:p>
          <a:p>
            <a:endParaRPr lang="en-US" baseline="0" dirty="0" smtClean="0"/>
          </a:p>
          <a:p>
            <a:pPr defTabSz="907633"/>
            <a:r>
              <a:rPr lang="en-US" dirty="0"/>
              <a:t>No shred because it is too small to effectively capture/ not contained in bags-plastic or paper.</a:t>
            </a:r>
          </a:p>
          <a:p>
            <a:endParaRPr lang="en-US" baseline="0" dirty="0" smtClean="0"/>
          </a:p>
          <a:p>
            <a:r>
              <a:rPr lang="en-US" baseline="0" dirty="0" smtClean="0"/>
              <a:t>Receipt paper has a layer of plastic- BPA</a:t>
            </a:r>
          </a:p>
        </p:txBody>
      </p:sp>
      <p:sp>
        <p:nvSpPr>
          <p:cNvPr id="4" name="Slide Number Placeholder 3"/>
          <p:cNvSpPr>
            <a:spLocks noGrp="1"/>
          </p:cNvSpPr>
          <p:nvPr>
            <p:ph type="sldNum" sz="quarter" idx="10"/>
          </p:nvPr>
        </p:nvSpPr>
        <p:spPr/>
        <p:txBody>
          <a:bodyPr/>
          <a:lstStyle/>
          <a:p>
            <a:fld id="{01F2A70B-78F2-4DCF-B53B-C990D2FAFB8A}" type="slidenum">
              <a:rPr lang="en-US" smtClean="0"/>
              <a:t>19</a:t>
            </a:fld>
            <a:endParaRPr lang="en-US"/>
          </a:p>
        </p:txBody>
      </p:sp>
    </p:spTree>
    <p:extLst>
      <p:ext uri="{BB962C8B-B14F-4D97-AF65-F5344CB8AC3E}">
        <p14:creationId xmlns:p14="http://schemas.microsoft.com/office/powerpoint/2010/main" val="157149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Details of exactly what is and isn’t recyclable in Salt Lake.</a:t>
            </a:r>
          </a:p>
          <a:p>
            <a:endParaRPr lang="en-US" baseline="0" dirty="0" smtClean="0"/>
          </a:p>
          <a:p>
            <a:r>
              <a:rPr lang="en-US" baseline="0" dirty="0" smtClean="0"/>
              <a:t>What sort of challenges we encounter in the recycling world. </a:t>
            </a:r>
          </a:p>
          <a:p>
            <a:endParaRPr lang="en-US" baseline="0" dirty="0" smtClean="0"/>
          </a:p>
          <a:p>
            <a:r>
              <a:rPr lang="en-US" baseline="0" dirty="0" smtClean="0"/>
              <a:t>You’ll see that the challenges we face directly affect what we can put in our blue cans.</a:t>
            </a:r>
          </a:p>
          <a:p>
            <a:endParaRPr lang="en-US" baseline="0" dirty="0" smtClean="0"/>
          </a:p>
          <a:p>
            <a:r>
              <a:rPr lang="en-US" baseline="0" dirty="0" smtClean="0"/>
              <a:t>We’ll be talking about Green Purchasing – the options we have as consumers and how our purchases can have a positive effect on the environment and the recycling industry. </a:t>
            </a:r>
          </a:p>
          <a:p>
            <a:endParaRPr lang="en-US" baseline="0" dirty="0" smtClean="0"/>
          </a:p>
          <a:p>
            <a:r>
              <a:rPr lang="en-US" baseline="0" dirty="0" smtClean="0"/>
              <a:t>Outreach Best practices – essentially- how do we encourage a community to recycle. </a:t>
            </a:r>
          </a:p>
          <a:p>
            <a:endParaRPr lang="en-US" baseline="0" dirty="0" smtClean="0"/>
          </a:p>
          <a:p>
            <a:r>
              <a:rPr lang="en-US" baseline="0" dirty="0" smtClean="0"/>
              <a:t>If you subscribe to our newsletter on slcgreen.com or follow the blog you will see that we will be getting a new MRF that will be operational in early 2020…</a:t>
            </a:r>
          </a:p>
        </p:txBody>
      </p:sp>
      <p:sp>
        <p:nvSpPr>
          <p:cNvPr id="4" name="Slide Number Placeholder 3"/>
          <p:cNvSpPr>
            <a:spLocks noGrp="1"/>
          </p:cNvSpPr>
          <p:nvPr>
            <p:ph type="sldNum" sz="quarter" idx="10"/>
          </p:nvPr>
        </p:nvSpPr>
        <p:spPr/>
        <p:txBody>
          <a:bodyPr/>
          <a:lstStyle/>
          <a:p>
            <a:fld id="{1F25EA18-2B99-48AC-BBAB-BD6F3DC81E95}" type="slidenum">
              <a:rPr lang="en-US" smtClean="0"/>
              <a:pPr/>
              <a:t>2</a:t>
            </a:fld>
            <a:endParaRPr lang="en-US"/>
          </a:p>
        </p:txBody>
      </p:sp>
    </p:spTree>
    <p:extLst>
      <p:ext uri="{BB962C8B-B14F-4D97-AF65-F5344CB8AC3E}">
        <p14:creationId xmlns:p14="http://schemas.microsoft.com/office/powerpoint/2010/main" val="3967939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20</a:t>
            </a:fld>
            <a:endParaRPr lang="en-US"/>
          </a:p>
        </p:txBody>
      </p:sp>
    </p:spTree>
    <p:extLst>
      <p:ext uri="{BB962C8B-B14F-4D97-AF65-F5344CB8AC3E}">
        <p14:creationId xmlns:p14="http://schemas.microsoft.com/office/powerpoint/2010/main" val="1497015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Cartons- such as gable top refrigerated milk and juice cartons.</a:t>
            </a:r>
          </a:p>
          <a:p>
            <a:endParaRPr lang="en-US" baseline="0" dirty="0" smtClean="0"/>
          </a:p>
          <a:p>
            <a:pPr defTabSz="907633"/>
            <a:r>
              <a:rPr lang="en-US" baseline="0" dirty="0" smtClean="0"/>
              <a:t> Not aseptic (</a:t>
            </a:r>
            <a:r>
              <a:rPr lang="en-US" dirty="0"/>
              <a:t>thermally </a:t>
            </a:r>
            <a:r>
              <a:rPr lang="en-US" dirty="0">
                <a:hlinkClick r:id="rId3" tooltip="Sterilization (microbiology)"/>
              </a:rPr>
              <a:t>sterilized</a:t>
            </a:r>
            <a:r>
              <a:rPr lang="en-US" dirty="0"/>
              <a:t> liquid products are packaged into sterilized containers to produce shelf-stable products that do not need refrigeration. Commonly known as Tetra </a:t>
            </a:r>
            <a:r>
              <a:rPr lang="en-US" dirty="0" err="1"/>
              <a:t>Paks</a:t>
            </a:r>
            <a:r>
              <a:rPr lang="en-US" dirty="0"/>
              <a:t> a company founded in Sweden in 1951.</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21</a:t>
            </a:fld>
            <a:endParaRPr lang="en-US"/>
          </a:p>
        </p:txBody>
      </p:sp>
    </p:spTree>
    <p:extLst>
      <p:ext uri="{BB962C8B-B14F-4D97-AF65-F5344CB8AC3E}">
        <p14:creationId xmlns:p14="http://schemas.microsoft.com/office/powerpoint/2010/main" val="47142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Steel, tin, aluminum – do not need to remove label if there is one. </a:t>
            </a:r>
          </a:p>
          <a:p>
            <a:endParaRPr lang="en-US" sz="1400" dirty="0"/>
          </a:p>
          <a:p>
            <a:endParaRPr lang="en-US" sz="1400"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22</a:t>
            </a:fld>
            <a:endParaRPr lang="en-US"/>
          </a:p>
        </p:txBody>
      </p:sp>
    </p:spTree>
    <p:extLst>
      <p:ext uri="{BB962C8B-B14F-4D97-AF65-F5344CB8AC3E}">
        <p14:creationId xmlns:p14="http://schemas.microsoft.com/office/powerpoint/2010/main" val="1542829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Utah Metal works – off of Beck street</a:t>
            </a:r>
          </a:p>
          <a:p>
            <a:r>
              <a:rPr lang="en-US" dirty="0"/>
              <a:t>Wasatch Metal Recycling in South SL</a:t>
            </a:r>
          </a:p>
          <a:p>
            <a:r>
              <a:rPr lang="en-US" dirty="0" smtClean="0"/>
              <a:t>Western </a:t>
            </a:r>
            <a:r>
              <a:rPr lang="en-US" dirty="0"/>
              <a:t>Metals Recycling</a:t>
            </a:r>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23</a:t>
            </a:fld>
            <a:endParaRPr lang="en-US"/>
          </a:p>
        </p:txBody>
      </p:sp>
    </p:spTree>
    <p:extLst>
      <p:ext uri="{BB962C8B-B14F-4D97-AF65-F5344CB8AC3E}">
        <p14:creationId xmlns:p14="http://schemas.microsoft.com/office/powerpoint/2010/main" val="4189903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Recycling arrows aren't generally helpful in knowing what to recycle</a:t>
            </a:r>
            <a:r>
              <a:rPr lang="en-US" baseline="0" dirty="0" smtClean="0"/>
              <a:t> right now.   I saw one of my shirts had a recycling symbol on it. A lot of plastic films on food packaging have the recycling symbol on them. – Meal kit freezer </a:t>
            </a:r>
            <a:r>
              <a:rPr lang="en-US" baseline="0" dirty="0" err="1" smtClean="0"/>
              <a:t>paks</a:t>
            </a:r>
            <a:r>
              <a:rPr lang="en-US" baseline="0" dirty="0" smtClean="0"/>
              <a:t>.  It’s telling you the type of plastic it is made out of not necessarily that it’s recyclable material that belongs in your blue bin.</a:t>
            </a:r>
          </a:p>
          <a:p>
            <a:endParaRPr lang="en-US" baseline="0" dirty="0" smtClean="0"/>
          </a:p>
          <a:p>
            <a:r>
              <a:rPr lang="en-US" baseline="0" dirty="0" smtClean="0"/>
              <a:t>However it is generally helpful to know recyclables for our own use , yes, but also when purchasing items. We can make better decisions on materials.  </a:t>
            </a:r>
          </a:p>
          <a:p>
            <a:endParaRPr lang="en-US" baseline="0" dirty="0" smtClean="0"/>
          </a:p>
          <a:p>
            <a:r>
              <a:rPr lang="en-US" baseline="0" dirty="0" smtClean="0"/>
              <a:t>Ask when original recycling symbol came to be.  1970- senior college student Gary Anderson submitted to a design contest for continuing growth for consumer awareness and environmentalism for the first Earth Day</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24</a:t>
            </a:fld>
            <a:endParaRPr lang="en-US"/>
          </a:p>
        </p:txBody>
      </p:sp>
    </p:spTree>
    <p:extLst>
      <p:ext uri="{BB962C8B-B14F-4D97-AF65-F5344CB8AC3E}">
        <p14:creationId xmlns:p14="http://schemas.microsoft.com/office/powerpoint/2010/main" val="1717658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a:t>
            </a:r>
            <a:r>
              <a:rPr lang="en-US" baseline="0" dirty="0" smtClean="0"/>
              <a:t> – is a form of polyester which is why it can be recycled into fabrics/ carpets.</a:t>
            </a:r>
          </a:p>
          <a:p>
            <a:endParaRPr lang="en-US" baseline="0" dirty="0" smtClean="0"/>
          </a:p>
          <a:p>
            <a:r>
              <a:rPr lang="en-US" baseline="0" dirty="0" smtClean="0"/>
              <a:t>HDPE – Milk jugs/ laundry detergent</a:t>
            </a:r>
          </a:p>
          <a:p>
            <a:endParaRPr lang="en-US" baseline="0" dirty="0" smtClean="0"/>
          </a:p>
          <a:p>
            <a:r>
              <a:rPr lang="en-US" baseline="0" dirty="0" smtClean="0"/>
              <a:t>PVC – Rigid – </a:t>
            </a:r>
            <a:r>
              <a:rPr lang="en-US" baseline="0" dirty="0" err="1" smtClean="0"/>
              <a:t>pvc</a:t>
            </a:r>
            <a:r>
              <a:rPr lang="en-US" baseline="0" dirty="0" smtClean="0"/>
              <a:t> pipe Flexible – medical uses blood bags and iv tubing. – Toxic because of the chlorine atom that when burned creates dioxins which are highly carcinogenic. </a:t>
            </a:r>
          </a:p>
          <a:p>
            <a:endParaRPr lang="en-US" baseline="0" dirty="0" smtClean="0"/>
          </a:p>
          <a:p>
            <a:r>
              <a:rPr lang="en-US" baseline="0" dirty="0" smtClean="0"/>
              <a:t>LDPE – Plastic bags and films.</a:t>
            </a:r>
          </a:p>
          <a:p>
            <a:endParaRPr lang="en-US" baseline="0" dirty="0" smtClean="0"/>
          </a:p>
          <a:p>
            <a:r>
              <a:rPr lang="en-US" baseline="0" dirty="0" smtClean="0"/>
              <a:t>PP – Straws, chip bags, yogurt containers. Lowest density but the highest melting point of the plastics. </a:t>
            </a:r>
          </a:p>
          <a:p>
            <a:endParaRPr lang="en-US" baseline="0" dirty="0" smtClean="0"/>
          </a:p>
          <a:p>
            <a:r>
              <a:rPr lang="en-US" baseline="0" dirty="0" smtClean="0"/>
              <a:t>PS- Rigid- plastic utensils, expanded – polystyrene. </a:t>
            </a:r>
          </a:p>
          <a:p>
            <a:endParaRPr lang="en-US" baseline="0" dirty="0" smtClean="0"/>
          </a:p>
          <a:p>
            <a:r>
              <a:rPr lang="en-US" baseline="0" dirty="0" smtClean="0"/>
              <a:t>Other- Around the 50’s plastic was really beginning to be used in society. In 1969 Neil Armstrong put a nylon flag on the moon. </a:t>
            </a:r>
            <a:endParaRPr lang="en-US" dirty="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25</a:t>
            </a:fld>
            <a:endParaRPr lang="en-US"/>
          </a:p>
        </p:txBody>
      </p:sp>
    </p:spTree>
    <p:extLst>
      <p:ext uri="{BB962C8B-B14F-4D97-AF65-F5344CB8AC3E}">
        <p14:creationId xmlns:p14="http://schemas.microsoft.com/office/powerpoint/2010/main" val="1693560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lids</a:t>
            </a:r>
            <a:r>
              <a:rPr lang="en-US" baseline="0" dirty="0" smtClean="0"/>
              <a:t> back on</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178668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27</a:t>
            </a:fld>
            <a:endParaRPr lang="en-US"/>
          </a:p>
        </p:txBody>
      </p:sp>
    </p:spTree>
    <p:extLst>
      <p:ext uri="{BB962C8B-B14F-4D97-AF65-F5344CB8AC3E}">
        <p14:creationId xmlns:p14="http://schemas.microsoft.com/office/powerpoint/2010/main" val="2065714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Recap</a:t>
            </a:r>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28</a:t>
            </a:fld>
            <a:endParaRPr lang="en-US"/>
          </a:p>
        </p:txBody>
      </p:sp>
    </p:spTree>
    <p:extLst>
      <p:ext uri="{BB962C8B-B14F-4D97-AF65-F5344CB8AC3E}">
        <p14:creationId xmlns:p14="http://schemas.microsoft.com/office/powerpoint/2010/main" val="2962231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7583">
              <a:defRPr/>
            </a:pPr>
            <a:r>
              <a:rPr lang="en-US" b="0" dirty="0"/>
              <a:t>Ok, Lets talk about what is not </a:t>
            </a:r>
            <a:r>
              <a:rPr lang="en-US" b="0" dirty="0" smtClean="0"/>
              <a:t>recyclable in the blue bin.</a:t>
            </a:r>
            <a:endParaRPr lang="en-US" b="0" dirty="0"/>
          </a:p>
          <a:p>
            <a:pPr defTabSz="907583">
              <a:defRPr/>
            </a:pPr>
            <a:endParaRPr lang="en-US" b="0" dirty="0"/>
          </a:p>
          <a:p>
            <a:pPr defTabSz="907583">
              <a:defRPr/>
            </a:pPr>
            <a:r>
              <a:rPr lang="en-US" b="0" dirty="0"/>
              <a:t>I’ve highlighted the first two because they are highly recyclable items, and we will talk about them in the next slide, but here we are just define the SLC and SLV ‘blue bin’ collection rules.</a:t>
            </a:r>
          </a:p>
          <a:p>
            <a:pPr defTabSz="907583">
              <a:defRPr/>
            </a:pPr>
            <a:endParaRPr lang="en-US" b="0" dirty="0"/>
          </a:p>
          <a:p>
            <a:pPr defTabSz="907583">
              <a:defRPr/>
            </a:pPr>
            <a:r>
              <a:rPr lang="en-US" b="0" dirty="0"/>
              <a:t>Rules of Thumb; we have heard ‘when in doubt leave it out’ and ‘when in doubt give us a shout’.  But with these rules of thumb, combined with knowing materials, you can pretty much know what is and is not recyclable in the blue bin.  (But please always feel free to give us a shout)</a:t>
            </a:r>
          </a:p>
          <a:p>
            <a:pPr defTabSz="907583">
              <a:defRPr/>
            </a:pPr>
            <a:endParaRPr lang="en-US" b="1" dirty="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29</a:t>
            </a:fld>
            <a:endParaRPr lang="en-US"/>
          </a:p>
        </p:txBody>
      </p:sp>
    </p:spTree>
    <p:extLst>
      <p:ext uri="{BB962C8B-B14F-4D97-AF65-F5344CB8AC3E}">
        <p14:creationId xmlns:p14="http://schemas.microsoft.com/office/powerpoint/2010/main" val="192312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Recycling is awesome for a number of reasons…</a:t>
            </a:r>
          </a:p>
          <a:p>
            <a:endParaRPr lang="en-US" dirty="0" smtClean="0"/>
          </a:p>
          <a:p>
            <a:r>
              <a:rPr lang="en-US" dirty="0" smtClean="0"/>
              <a:t>The </a:t>
            </a:r>
            <a:r>
              <a:rPr lang="en-US" dirty="0"/>
              <a:t>Recycling Across America organization states, “Without exception, Recycling is the top action society can do to simultaneously improve: the environment, the economy, sustainable manufacturing and to prevent waste from going into oceans</a:t>
            </a:r>
            <a:r>
              <a:rPr lang="en-US" dirty="0" smtClean="0"/>
              <a:t>.”  </a:t>
            </a:r>
          </a:p>
          <a:p>
            <a:endParaRPr lang="en-US" dirty="0" smtClean="0"/>
          </a:p>
          <a:p>
            <a:r>
              <a:rPr lang="en-US" dirty="0" smtClean="0"/>
              <a:t>We’ve probably all </a:t>
            </a:r>
            <a:r>
              <a:rPr lang="en-US" baseline="0" dirty="0" smtClean="0"/>
              <a:t>heard that by 2050 if business goes as usual there will be more plastic than fish in the ocean. This originated from the World Economic Forum in 2017 and is calculated by weight- if you think about how lightweight plastic is… that’s a lot of plastic. It’s estimated that one garbage truck a minute is being dumped into the ocean. 8 million tons each year. </a:t>
            </a:r>
          </a:p>
          <a:p>
            <a:endParaRPr lang="en-US" baseline="0" dirty="0" smtClean="0"/>
          </a:p>
          <a:p>
            <a:r>
              <a:rPr lang="en-US" dirty="0" smtClean="0"/>
              <a:t>I’ve broken down some</a:t>
            </a:r>
            <a:r>
              <a:rPr lang="en-US" baseline="0" dirty="0" smtClean="0"/>
              <a:t> of the benefits into similar categories…..  </a:t>
            </a:r>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3</a:t>
            </a:fld>
            <a:endParaRPr lang="en-US"/>
          </a:p>
        </p:txBody>
      </p:sp>
    </p:spTree>
    <p:extLst>
      <p:ext uri="{BB962C8B-B14F-4D97-AF65-F5344CB8AC3E}">
        <p14:creationId xmlns:p14="http://schemas.microsoft.com/office/powerpoint/2010/main" val="4018763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Recyclables</a:t>
            </a:r>
            <a:r>
              <a:rPr lang="en-US" baseline="0" dirty="0" smtClean="0"/>
              <a:t> ,not accepted in curbside pick-up.</a:t>
            </a:r>
          </a:p>
          <a:p>
            <a:endParaRPr lang="en-US" baseline="0" dirty="0" smtClean="0"/>
          </a:p>
          <a:p>
            <a:r>
              <a:rPr lang="en-US" baseline="0" dirty="0" smtClean="0"/>
              <a:t>GLASS – Momentum offers low cost glass recycling pick-up for residential and businesses.  They operate locally </a:t>
            </a:r>
            <a:endParaRPr lang="en-US" baseline="0" dirty="0" smtClean="0"/>
          </a:p>
          <a:p>
            <a:endParaRPr lang="en-US" baseline="0" dirty="0" smtClean="0"/>
          </a:p>
          <a:p>
            <a:r>
              <a:rPr lang="en-US" baseline="0" dirty="0" smtClean="0"/>
              <a:t>Plastic </a:t>
            </a:r>
            <a:r>
              <a:rPr lang="en-US" baseline="0" dirty="0" smtClean="0"/>
              <a:t>Films – 1</a:t>
            </a:r>
            <a:r>
              <a:rPr lang="en-US" baseline="30000" dirty="0" smtClean="0"/>
              <a:t>st</a:t>
            </a:r>
            <a:r>
              <a:rPr lang="en-US" baseline="0" dirty="0" smtClean="0"/>
              <a:t> reduce, then re-use and/or recycle.  Plastic films are problematic for landfills, for MRFs that accept single stream recyclables, and for the environment.  As Mercedes talked about, plastic bags can be returned to most grocery and department stores…</a:t>
            </a:r>
          </a:p>
          <a:p>
            <a:endParaRPr lang="en-US" baseline="0" dirty="0" smtClean="0"/>
          </a:p>
          <a:p>
            <a:r>
              <a:rPr lang="en-US" baseline="0" dirty="0" smtClean="0"/>
              <a:t>Other – these should not be termed ‘hard-to-recycle’ items anymore…..maybe not as easy as throwing it in a bin at home… but when waste diversion is added into the equation these are relatively easy… we have resources to collect them.</a:t>
            </a:r>
          </a:p>
          <a:p>
            <a:endParaRPr lang="en-US" baseline="0" dirty="0" smtClean="0"/>
          </a:p>
          <a:p>
            <a:r>
              <a:rPr lang="en-US" baseline="0" dirty="0" smtClean="0"/>
              <a:t>I removed some items from a typical list of this sort…I tried to differentiate between ones that actually get re-used or recycled vs materials that require proper disposal (prescriptions, chemicals, </a:t>
            </a:r>
            <a:r>
              <a:rPr lang="en-US" baseline="0" dirty="0" err="1" smtClean="0"/>
              <a:t>etc</a:t>
            </a:r>
            <a:r>
              <a:rPr lang="en-US" baseline="0" dirty="0" smtClean="0"/>
              <a:t>…..).   </a:t>
            </a:r>
          </a:p>
          <a:p>
            <a:endParaRPr lang="en-US" baseline="0" dirty="0" smtClean="0"/>
          </a:p>
          <a:p>
            <a:r>
              <a:rPr lang="en-US" baseline="0" dirty="0" smtClean="0"/>
              <a:t>Which is a whole other topic</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30</a:t>
            </a:fld>
            <a:endParaRPr lang="en-US"/>
          </a:p>
        </p:txBody>
      </p:sp>
    </p:spTree>
    <p:extLst>
      <p:ext uri="{BB962C8B-B14F-4D97-AF65-F5344CB8AC3E}">
        <p14:creationId xmlns:p14="http://schemas.microsoft.com/office/powerpoint/2010/main" val="3276084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Alright,  Challenges to recycling.</a:t>
            </a:r>
            <a:r>
              <a:rPr lang="en-US" baseline="0" dirty="0" smtClean="0"/>
              <a:t>  </a:t>
            </a:r>
            <a:r>
              <a:rPr lang="en-US" dirty="0" smtClean="0"/>
              <a:t>We are going to talk about:</a:t>
            </a:r>
            <a:r>
              <a:rPr lang="en-US" baseline="0" dirty="0" smtClean="0"/>
              <a:t> </a:t>
            </a:r>
          </a:p>
          <a:p>
            <a:endParaRPr lang="en-US" baseline="0" dirty="0" smtClean="0"/>
          </a:p>
          <a:p>
            <a:r>
              <a:rPr lang="en-US" baseline="0" dirty="0" smtClean="0"/>
              <a:t>Challenges to the recycling industry</a:t>
            </a:r>
          </a:p>
          <a:p>
            <a:endParaRPr lang="en-US" baseline="0" dirty="0" smtClean="0"/>
          </a:p>
          <a:p>
            <a:r>
              <a:rPr lang="en-US" baseline="0" dirty="0" smtClean="0"/>
              <a:t>Perceptions that negatively effect recycling and recycling behaviors </a:t>
            </a:r>
          </a:p>
          <a:p>
            <a:endParaRPr lang="en-US" baseline="0" dirty="0" smtClean="0"/>
          </a:p>
          <a:p>
            <a:r>
              <a:rPr lang="en-US" baseline="0" dirty="0" smtClean="0"/>
              <a:t>Areas where availability is a challenge to recycling.</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31</a:t>
            </a:fld>
            <a:endParaRPr lang="en-US"/>
          </a:p>
        </p:txBody>
      </p:sp>
    </p:spTree>
    <p:extLst>
      <p:ext uri="{BB962C8B-B14F-4D97-AF65-F5344CB8AC3E}">
        <p14:creationId xmlns:p14="http://schemas.microsoft.com/office/powerpoint/2010/main" val="236011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anose="02020603050405020304" pitchFamily="18" charset="0"/>
              <a:ea typeface="Calibri" panose="020F0502020204030204" pitchFamily="34" charset="0"/>
            </a:endParaRPr>
          </a:p>
          <a:p>
            <a:pPr>
              <a:lnSpc>
                <a:spcPct val="107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25EA18-2B99-48AC-BBAB-BD6F3DC81E95}" type="slidenum">
              <a:rPr lang="en-US" smtClean="0"/>
              <a:pPr/>
              <a:t>32</a:t>
            </a:fld>
            <a:endParaRPr lang="en-US"/>
          </a:p>
        </p:txBody>
      </p:sp>
    </p:spTree>
    <p:extLst>
      <p:ext uri="{BB962C8B-B14F-4D97-AF65-F5344CB8AC3E}">
        <p14:creationId xmlns:p14="http://schemas.microsoft.com/office/powerpoint/2010/main" val="1127445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this is good right? Depends on how you</a:t>
            </a:r>
            <a:r>
              <a:rPr lang="en-US" baseline="0" dirty="0" smtClean="0"/>
              <a:t> look at it. While we may use less raw materials to create these products they can actually be a source of contamination in our recycling stream. These plastic bottles that are being made with less plastic when crushed and sorted at a MRF can often be read by machinery as a thin piece of paper rather than a plastic bottle and wind up in the wrong bail. With new technology at the MRF opening in 2020 this may change but for a lot of facilities it’s still a problem. </a:t>
            </a:r>
          </a:p>
          <a:p>
            <a:endParaRPr lang="en-US" baseline="0" dirty="0" smtClean="0"/>
          </a:p>
          <a:p>
            <a:pPr defTabSz="907633">
              <a:defRPr/>
            </a:pPr>
            <a:r>
              <a:rPr lang="en-US" dirty="0">
                <a:solidFill>
                  <a:prstClr val="black"/>
                </a:solidFill>
                <a:latin typeface="Times New Roman" panose="02020603050405020304" pitchFamily="18" charset="0"/>
                <a:ea typeface="Calibri" panose="020F0502020204030204" pitchFamily="34" charset="0"/>
              </a:rPr>
              <a:t>Light-weighting, reduces transportation costs. But then, that introduces a very interesting dynamic for the industry because while processing costs are based on volume, the price they get for the commodity is based on weight.  So they are dealing with the processing costs of high volumes of all this light-weight material but getting less money due to the weight.</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pPr defTabSz="907633">
              <a:defRPr/>
            </a:pPr>
            <a:r>
              <a:rPr lang="en-US" dirty="0">
                <a:solidFill>
                  <a:prstClr val="black"/>
                </a:solidFill>
                <a:latin typeface="Times New Roman" panose="02020603050405020304" pitchFamily="18" charset="0"/>
                <a:ea typeface="Calibri" panose="020F0502020204030204" pitchFamily="34" charset="0"/>
              </a:rPr>
              <a:t>Another good thing to note is: </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pPr defTabSz="907583">
              <a:defRPr/>
            </a:pPr>
            <a:r>
              <a:rPr lang="en-US" dirty="0">
                <a:solidFill>
                  <a:prstClr val="black"/>
                </a:solidFill>
              </a:rPr>
              <a:t>With new packaging -designers and engineers are generally not working with Recyclers and don’t always design with the current </a:t>
            </a:r>
          </a:p>
          <a:p>
            <a:pPr defTabSz="907583">
              <a:defRPr/>
            </a:pPr>
            <a:r>
              <a:rPr lang="en-US" dirty="0">
                <a:solidFill>
                  <a:prstClr val="black"/>
                </a:solidFill>
              </a:rPr>
              <a:t>‘recyclability’ in mind.</a:t>
            </a:r>
          </a:p>
          <a:p>
            <a:pPr defTabSz="907583">
              <a:defRPr/>
            </a:pPr>
            <a:endParaRPr lang="en-US" dirty="0">
              <a:solidFill>
                <a:prstClr val="black"/>
              </a:solidFill>
            </a:endParaRPr>
          </a:p>
          <a:p>
            <a:pPr defTabSz="907583">
              <a:defRPr/>
            </a:pPr>
            <a:r>
              <a:rPr lang="en-US" dirty="0">
                <a:solidFill>
                  <a:prstClr val="black"/>
                </a:solidFill>
              </a:rPr>
              <a:t>For example – Costco’s large black plastic trays (vegetable trays) aren’t recyclable – not because of the material on this but because of the shape and design – their machinery just spits it out.</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pPr defTabSz="907633">
              <a:defRPr/>
            </a:pPr>
            <a:endParaRPr lang="en-US" dirty="0">
              <a:solidFill>
                <a:prstClr val="black"/>
              </a:solidFill>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33</a:t>
            </a:fld>
            <a:endParaRPr lang="en-US"/>
          </a:p>
        </p:txBody>
      </p:sp>
    </p:spTree>
    <p:extLst>
      <p:ext uri="{BB962C8B-B14F-4D97-AF65-F5344CB8AC3E}">
        <p14:creationId xmlns:p14="http://schemas.microsoft.com/office/powerpoint/2010/main" val="3074001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solidFill>
                  <a:prstClr val="black"/>
                </a:solidFill>
              </a:rPr>
              <a:t>Unveiled in February of 2018 Snapple switched from glass to plastic bottles. Marketing the difference between the two as -almost indistinguishable. The idea that now you can take it anywhere and it wont break. </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34</a:t>
            </a:fld>
            <a:endParaRPr lang="en-US"/>
          </a:p>
        </p:txBody>
      </p:sp>
    </p:spTree>
    <p:extLst>
      <p:ext uri="{BB962C8B-B14F-4D97-AF65-F5344CB8AC3E}">
        <p14:creationId xmlns:p14="http://schemas.microsoft.com/office/powerpoint/2010/main" val="2230222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Kept the metal lid for that pop- which consumers associate with freshness. “Snap” of</a:t>
            </a:r>
            <a:r>
              <a:rPr lang="en-US" baseline="0" dirty="0" smtClean="0"/>
              <a:t> Snapple. They went through all sorts of manufacturing problems to figure out how to keep the metal lid for a plastic bottle.</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35</a:t>
            </a:fld>
            <a:endParaRPr lang="en-US"/>
          </a:p>
        </p:txBody>
      </p:sp>
    </p:spTree>
    <p:extLst>
      <p:ext uri="{BB962C8B-B14F-4D97-AF65-F5344CB8AC3E}">
        <p14:creationId xmlns:p14="http://schemas.microsoft.com/office/powerpoint/2010/main" val="3202981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Indistinguishable</a:t>
            </a:r>
            <a:r>
              <a:rPr lang="en-US" baseline="0" dirty="0" smtClean="0"/>
              <a:t> difference of glass/plastic bottle. Kept the thick walls so it has the hefty feel of a glass bottle but weighs 80% less. </a:t>
            </a:r>
          </a:p>
          <a:p>
            <a:endParaRPr lang="en-US" baseline="0" dirty="0" smtClean="0"/>
          </a:p>
          <a:p>
            <a:r>
              <a:rPr lang="en-US" baseline="0" dirty="0" smtClean="0"/>
              <a:t>We went from glass which is infinitely recyclable to plastic which is not and could end up in the ocean.</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36</a:t>
            </a:fld>
            <a:endParaRPr lang="en-US"/>
          </a:p>
        </p:txBody>
      </p:sp>
    </p:spTree>
    <p:extLst>
      <p:ext uri="{BB962C8B-B14F-4D97-AF65-F5344CB8AC3E}">
        <p14:creationId xmlns:p14="http://schemas.microsoft.com/office/powerpoint/2010/main" val="194756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anose="02020603050405020304" pitchFamily="18" charset="0"/>
                <a:ea typeface="Calibri" panose="020F0502020204030204" pitchFamily="34" charset="0"/>
              </a:rPr>
              <a:t>Prices within the recycling</a:t>
            </a:r>
            <a:r>
              <a:rPr lang="en-US" baseline="0" dirty="0" smtClean="0">
                <a:latin typeface="Times New Roman" panose="02020603050405020304" pitchFamily="18" charset="0"/>
                <a:ea typeface="Calibri" panose="020F0502020204030204" pitchFamily="34" charset="0"/>
              </a:rPr>
              <a:t> market are constantly fluctuating. </a:t>
            </a:r>
            <a:endParaRPr lang="en-US" dirty="0">
              <a:latin typeface="Times New Roman" panose="02020603050405020304" pitchFamily="18" charset="0"/>
              <a:ea typeface="Calibri" panose="020F0502020204030204" pitchFamily="34" charset="0"/>
            </a:endParaRPr>
          </a:p>
          <a:p>
            <a:pPr>
              <a:lnSpc>
                <a:spcPct val="107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25EA18-2B99-48AC-BBAB-BD6F3DC81E95}" type="slidenum">
              <a:rPr lang="en-US" smtClean="0"/>
              <a:pPr/>
              <a:t>37</a:t>
            </a:fld>
            <a:endParaRPr lang="en-US"/>
          </a:p>
        </p:txBody>
      </p:sp>
    </p:spTree>
    <p:extLst>
      <p:ext uri="{BB962C8B-B14F-4D97-AF65-F5344CB8AC3E}">
        <p14:creationId xmlns:p14="http://schemas.microsoft.com/office/powerpoint/2010/main" val="2586550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07633">
              <a:defRPr/>
            </a:pPr>
            <a:r>
              <a:rPr lang="en-US" dirty="0">
                <a:solidFill>
                  <a:prstClr val="black"/>
                </a:solidFill>
                <a:latin typeface="Times New Roman" panose="02020603050405020304" pitchFamily="18" charset="0"/>
                <a:ea typeface="Calibri" panose="020F0502020204030204" pitchFamily="34" charset="0"/>
              </a:rPr>
              <a:t>One of the biggest challenges for Recyclers is commodity prices.</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pPr defTabSz="907633">
              <a:defRPr/>
            </a:pPr>
            <a:r>
              <a:rPr lang="en-US" dirty="0">
                <a:solidFill>
                  <a:prstClr val="black"/>
                </a:solidFill>
                <a:latin typeface="Times New Roman" panose="02020603050405020304" pitchFamily="18" charset="0"/>
                <a:ea typeface="Calibri" panose="020F0502020204030204" pitchFamily="34" charset="0"/>
              </a:rPr>
              <a:t>Commodity prices change for a variety of reasons – there are currency fluctuations, overages and shortages in certain material markets, labor issues/ strikes, etc.  This graph is a little older but it shows how drastically commodity prices can vary which makes it very difficult to operate a business when you are counting on materials being worth a certain amount.</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pPr defTabSz="907633">
              <a:defRPr/>
            </a:pPr>
            <a:r>
              <a:rPr lang="en-US" dirty="0">
                <a:solidFill>
                  <a:prstClr val="black"/>
                </a:solidFill>
                <a:latin typeface="Times New Roman" panose="02020603050405020304" pitchFamily="18" charset="0"/>
                <a:ea typeface="Calibri" panose="020F0502020204030204" pitchFamily="34" charset="0"/>
              </a:rPr>
              <a:t>A good example of this is when the price of oil is low, it is cheaper for some manufacturers to build new plastic bottles than to recycle them and make new ones.  Another is recycled container board used to trade in 2012 </a:t>
            </a:r>
            <a:r>
              <a:rPr lang="en-US" dirty="0" err="1">
                <a:solidFill>
                  <a:prstClr val="black"/>
                </a:solidFill>
                <a:latin typeface="Times New Roman" panose="02020603050405020304" pitchFamily="18" charset="0"/>
                <a:ea typeface="Calibri" panose="020F0502020204030204" pitchFamily="34" charset="0"/>
              </a:rPr>
              <a:t>ish</a:t>
            </a:r>
            <a:r>
              <a:rPr lang="en-US" dirty="0">
                <a:solidFill>
                  <a:prstClr val="black"/>
                </a:solidFill>
                <a:latin typeface="Times New Roman" panose="02020603050405020304" pitchFamily="18" charset="0"/>
                <a:ea typeface="Calibri" panose="020F0502020204030204" pitchFamily="34" charset="0"/>
              </a:rPr>
              <a:t> for $1,000 a metric ton. In 2015 it was at $400 a metric ton.</a:t>
            </a:r>
          </a:p>
          <a:p>
            <a:pPr defTabSz="907633">
              <a:defRPr/>
            </a:pPr>
            <a:endParaRPr lang="en-US" dirty="0">
              <a:solidFill>
                <a:prstClr val="black"/>
              </a:solidFill>
              <a:latin typeface="Times New Roman" panose="02020603050405020304" pitchFamily="18" charset="0"/>
            </a:endParaRPr>
          </a:p>
          <a:p>
            <a:pPr defTabSz="907633">
              <a:defRPr/>
            </a:pPr>
            <a:r>
              <a:rPr lang="en-US" dirty="0">
                <a:solidFill>
                  <a:prstClr val="black"/>
                </a:solidFill>
                <a:latin typeface="Times New Roman" panose="02020603050405020304" pitchFamily="18" charset="0"/>
                <a:ea typeface="Calibri" panose="020F0502020204030204" pitchFamily="34" charset="0"/>
              </a:rPr>
              <a:t>Foreign currency fluctuation, and the strength of the U.S. dollar means that our materials are more expensive abroad.</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pPr defTabSz="907633">
              <a:defRPr/>
            </a:pPr>
            <a:r>
              <a:rPr lang="en-US" dirty="0">
                <a:solidFill>
                  <a:prstClr val="black"/>
                </a:solidFill>
                <a:latin typeface="Times New Roman" panose="02020603050405020304" pitchFamily="18" charset="0"/>
                <a:ea typeface="Calibri" panose="020F0502020204030204" pitchFamily="34" charset="0"/>
              </a:rPr>
              <a:t>This matters because up to half of US recycled materials are exported or were.</a:t>
            </a:r>
          </a:p>
          <a:p>
            <a:pPr defTabSz="907633">
              <a:defRPr/>
            </a:pPr>
            <a:endParaRPr lang="en-US" dirty="0">
              <a:solidFill>
                <a:prstClr val="black"/>
              </a:solidFill>
              <a:latin typeface="Times New Roman" panose="02020603050405020304" pitchFamily="18" charset="0"/>
              <a:ea typeface="Calibri" panose="020F0502020204030204" pitchFamily="34" charset="0"/>
            </a:endParaRPr>
          </a:p>
          <a:p>
            <a:endParaRPr lang="en-US" dirty="0" smtClean="0"/>
          </a:p>
          <a:p>
            <a:endParaRPr lang="en-US" dirty="0" smtClean="0"/>
          </a:p>
          <a:p>
            <a:endParaRPr lang="en-US" dirty="0" smtClean="0"/>
          </a:p>
          <a:p>
            <a:r>
              <a:rPr lang="en-US" dirty="0" smtClean="0"/>
              <a:t>EPA - https://www.epa.gov/sites/production/files/2015-12/documents/historic_tipping_fees_and_commodity_values_02062015_508.pdf.</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38</a:t>
            </a:fld>
            <a:endParaRPr lang="en-US"/>
          </a:p>
        </p:txBody>
      </p:sp>
    </p:spTree>
    <p:extLst>
      <p:ext uri="{BB962C8B-B14F-4D97-AF65-F5344CB8AC3E}">
        <p14:creationId xmlns:p14="http://schemas.microsoft.com/office/powerpoint/2010/main" val="520381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latin typeface="Times New Roman" panose="02020603050405020304" pitchFamily="18" charset="0"/>
                <a:ea typeface="Calibri" panose="020F0502020204030204" pitchFamily="34" charset="0"/>
              </a:rPr>
              <a:t>Contamination can affect what is accepted and at what price it is accepted.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25EA18-2B99-48AC-BBAB-BD6F3DC81E95}" type="slidenum">
              <a:rPr lang="en-US" smtClean="0"/>
              <a:pPr/>
              <a:t>39</a:t>
            </a:fld>
            <a:endParaRPr lang="en-US"/>
          </a:p>
        </p:txBody>
      </p:sp>
    </p:spTree>
    <p:extLst>
      <p:ext uri="{BB962C8B-B14F-4D97-AF65-F5344CB8AC3E}">
        <p14:creationId xmlns:p14="http://schemas.microsoft.com/office/powerpoint/2010/main" val="4017198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a:t>
            </a:r>
            <a:r>
              <a:rPr lang="en-US" baseline="0" dirty="0" smtClean="0"/>
              <a:t> are gong to break down the recycling efficiency of some of the basic materials, in terms of three things: Energy, Water, and Space.</a:t>
            </a:r>
          </a:p>
          <a:p>
            <a:endParaRPr lang="en-US" baseline="0" dirty="0" smtClean="0"/>
          </a:p>
          <a:p>
            <a:r>
              <a:rPr lang="en-US" baseline="0" dirty="0" smtClean="0"/>
              <a:t>With the energy and water we will be looking at the savings from using recycling materials instead of raw or virgin materials;</a:t>
            </a:r>
            <a:r>
              <a:rPr lang="en-US" baseline="0" dirty="0"/>
              <a:t> </a:t>
            </a:r>
            <a:r>
              <a:rPr lang="en-US" baseline="0" dirty="0" smtClean="0"/>
              <a:t>and then the space saved when the materials are recycled instead of landfilled.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4</a:t>
            </a:fld>
            <a:endParaRPr lang="en-US"/>
          </a:p>
        </p:txBody>
      </p:sp>
    </p:spTree>
    <p:extLst>
      <p:ext uri="{BB962C8B-B14F-4D97-AF65-F5344CB8AC3E}">
        <p14:creationId xmlns:p14="http://schemas.microsoft.com/office/powerpoint/2010/main" val="3656792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you do to help? Keep those contamination items out of your blue bin.</a:t>
            </a:r>
            <a:r>
              <a:rPr lang="en-US" baseline="0" dirty="0" smtClean="0"/>
              <a:t> If it’s something you’re not sure about, just ask. Since this is an industry that does change frequently from all the issues we’ve discussed it’s good to keep yourself up to date. As they say change is inevitable. The city has plenty of resources available on the SLC Green website or you can give us a call - “when in doubt give us a shout”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40</a:t>
            </a:fld>
            <a:endParaRPr lang="en-US"/>
          </a:p>
        </p:txBody>
      </p:sp>
    </p:spTree>
    <p:extLst>
      <p:ext uri="{BB962C8B-B14F-4D97-AF65-F5344CB8AC3E}">
        <p14:creationId xmlns:p14="http://schemas.microsoft.com/office/powerpoint/2010/main" val="2993913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anose="02020603050405020304" pitchFamily="18" charset="0"/>
                <a:ea typeface="Calibri" panose="020F0502020204030204" pitchFamily="34" charset="0"/>
              </a:rPr>
              <a:t>Newest</a:t>
            </a:r>
            <a:r>
              <a:rPr lang="en-US" baseline="0" dirty="0" smtClean="0">
                <a:latin typeface="Times New Roman" panose="02020603050405020304" pitchFamily="18" charset="0"/>
                <a:ea typeface="Calibri" panose="020F0502020204030204" pitchFamily="34" charset="0"/>
              </a:rPr>
              <a:t> policy to affect the recycling industry.</a:t>
            </a:r>
            <a:endParaRPr lang="en-US" dirty="0">
              <a:latin typeface="Times New Roman" panose="02020603050405020304" pitchFamily="18" charset="0"/>
              <a:ea typeface="Calibri" panose="020F0502020204030204" pitchFamily="34" charset="0"/>
            </a:endParaRPr>
          </a:p>
          <a:p>
            <a:pPr>
              <a:lnSpc>
                <a:spcPct val="107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25EA18-2B99-48AC-BBAB-BD6F3DC81E95}" type="slidenum">
              <a:rPr lang="en-US" smtClean="0"/>
              <a:pPr/>
              <a:t>41</a:t>
            </a:fld>
            <a:endParaRPr lang="en-US"/>
          </a:p>
        </p:txBody>
      </p:sp>
    </p:spTree>
    <p:extLst>
      <p:ext uri="{BB962C8B-B14F-4D97-AF65-F5344CB8AC3E}">
        <p14:creationId xmlns:p14="http://schemas.microsoft.com/office/powerpoint/2010/main" val="1736404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28"/>
            <a:r>
              <a:rPr lang="en-US" dirty="0" smtClean="0"/>
              <a:t>The U.S. exports about one-third of its recycling, and nearly half goes to China or was going to China</a:t>
            </a:r>
            <a:r>
              <a:rPr lang="en-US" baseline="0" dirty="0" smtClean="0"/>
              <a:t> until the beginning of 2018.</a:t>
            </a:r>
          </a:p>
          <a:p>
            <a:pPr defTabSz="924828"/>
            <a:endParaRPr lang="en-US" baseline="0" dirty="0" smtClean="0"/>
          </a:p>
          <a:p>
            <a:pPr defTabSz="924828"/>
            <a:r>
              <a:rPr lang="en-US" baseline="0" dirty="0" smtClean="0"/>
              <a:t>Because China holds a dominant position in global manufacturing. The US and many more developed countries send our recycled materials to China in shipping containers and often times the goods and products that they make were getting sent back in the same containers that we shipped the materials to them in.</a:t>
            </a:r>
          </a:p>
          <a:p>
            <a:pPr defTabSz="924828"/>
            <a:endParaRPr lang="en-US" baseline="0" dirty="0" smtClean="0"/>
          </a:p>
          <a:p>
            <a:pPr defTabSz="924828"/>
            <a:r>
              <a:rPr lang="en-US" baseline="0" dirty="0" smtClean="0"/>
              <a:t>https://grist.org/article/we-recycle-so-much-trash-its-created-an-international-crisis/?utm_medium=email&amp;utm_source=newsletter&amp;utm_campaign=daily.</a:t>
            </a:r>
          </a:p>
          <a:p>
            <a:pPr defTabSz="924828"/>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42</a:t>
            </a:fld>
            <a:endParaRPr lang="en-US"/>
          </a:p>
        </p:txBody>
      </p:sp>
    </p:spTree>
    <p:extLst>
      <p:ext uri="{BB962C8B-B14F-4D97-AF65-F5344CB8AC3E}">
        <p14:creationId xmlns:p14="http://schemas.microsoft.com/office/powerpoint/2010/main" val="4005364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part of the bigger picture of China’s environmental initiatives</a:t>
            </a:r>
            <a:r>
              <a:rPr lang="en-US" baseline="0" dirty="0" smtClean="0"/>
              <a:t> and not to be taking in other countries waste. </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43</a:t>
            </a:fld>
            <a:endParaRPr lang="en-US"/>
          </a:p>
        </p:txBody>
      </p:sp>
    </p:spTree>
    <p:extLst>
      <p:ext uri="{BB962C8B-B14F-4D97-AF65-F5344CB8AC3E}">
        <p14:creationId xmlns:p14="http://schemas.microsoft.com/office/powerpoint/2010/main" val="1832117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our oceans and trying to combat</a:t>
            </a:r>
            <a:r>
              <a:rPr lang="en-US" baseline="0" dirty="0" smtClean="0"/>
              <a:t> things such as the Great Pacific Garbage Patch here are some of the major contributors to ocean litter. </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44</a:t>
            </a:fld>
            <a:endParaRPr lang="en-US"/>
          </a:p>
        </p:txBody>
      </p:sp>
    </p:spTree>
    <p:extLst>
      <p:ext uri="{BB962C8B-B14F-4D97-AF65-F5344CB8AC3E}">
        <p14:creationId xmlns:p14="http://schemas.microsoft.com/office/powerpoint/2010/main" val="3326557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In 2017 </a:t>
            </a:r>
            <a:r>
              <a:rPr lang="en-US" baseline="0" dirty="0" smtClean="0"/>
              <a:t>China </a:t>
            </a:r>
            <a:r>
              <a:rPr lang="en-US" dirty="0" smtClean="0"/>
              <a:t>implemented what they call the “National</a:t>
            </a:r>
            <a:r>
              <a:rPr lang="en-US" baseline="0" dirty="0" smtClean="0"/>
              <a:t> Sword Policy” strictly enforcing that bales of recycled materials had to contain less than .5% garbage in them. Prior to this, the industry standard was 4-5% contamination but in actuality they were allowing 10-20% contamination. </a:t>
            </a:r>
          </a:p>
          <a:p>
            <a:endParaRPr lang="en-US" baseline="0" dirty="0" smtClean="0"/>
          </a:p>
          <a:p>
            <a:r>
              <a:rPr lang="en-US" baseline="0" dirty="0" smtClean="0"/>
              <a:t>Going from 10 – 20% all the way down to .5% effectively stopped all of our “blue-bin” recyclables from being sold to China because processors could not get the stream that clean with how we have been used to recycling. It was kind of like well we’re not sure if this is recyclable so lets throw it in and no one was saying no…</a:t>
            </a:r>
          </a:p>
          <a:p>
            <a:endParaRPr lang="en-US" b="0" baseline="0" dirty="0" smtClean="0">
              <a:effectLst/>
            </a:endParaRPr>
          </a:p>
          <a:p>
            <a:r>
              <a:rPr lang="en-US" b="0" dirty="0" smtClean="0">
                <a:effectLst/>
              </a:rPr>
              <a:t>China says the National Sword program is meant to eliminate or cut down on low-quality shipments received from poorly run facilities, household waste, undesirable plastic waste and electronic waste. Anything low-grade quality is taking a massive hit</a:t>
            </a:r>
            <a:r>
              <a:rPr lang="en-US" b="0" baseline="0" dirty="0" smtClean="0">
                <a:effectLst/>
              </a:rPr>
              <a:t> these are our number 3-7 plastics, </a:t>
            </a:r>
            <a:r>
              <a:rPr lang="en-US" b="0" dirty="0" smtClean="0">
                <a:effectLst/>
              </a:rPr>
              <a:t>while those exporters who focus in high quality plastics, numbers 1-2 may notice substantially less pain from this legislation. </a:t>
            </a:r>
          </a:p>
          <a:p>
            <a:endParaRPr lang="en-US" b="0" dirty="0" smtClean="0">
              <a:effectLst/>
            </a:endParaRPr>
          </a:p>
          <a:p>
            <a:pPr defTabSz="907633">
              <a:defRPr/>
            </a:pPr>
            <a:r>
              <a:rPr lang="en-US" b="0" i="0" baseline="0" dirty="0" smtClean="0">
                <a:solidFill>
                  <a:srgbClr val="222222"/>
                </a:solidFill>
                <a:effectLst/>
                <a:latin typeface="Georgia" panose="02040502050405020303" pitchFamily="18" charset="0"/>
              </a:rPr>
              <a:t>This poses big risks for 1. Shippers -</a:t>
            </a:r>
            <a:r>
              <a:rPr lang="en-US" b="0" i="0" dirty="0" smtClean="0">
                <a:solidFill>
                  <a:srgbClr val="222222"/>
                </a:solidFill>
                <a:effectLst/>
                <a:latin typeface="Georgia" panose="02040502050405020303" pitchFamily="18" charset="0"/>
              </a:rPr>
              <a:t> anyone caught shipping substandard material could have their licenses revoked.</a:t>
            </a:r>
            <a:r>
              <a:rPr lang="en-US" b="0" i="0" baseline="0" dirty="0" smtClean="0">
                <a:solidFill>
                  <a:srgbClr val="222222"/>
                </a:solidFill>
                <a:effectLst/>
                <a:latin typeface="Georgia" panose="02040502050405020303" pitchFamily="18" charset="0"/>
              </a:rPr>
              <a:t>  2.</a:t>
            </a:r>
            <a:r>
              <a:rPr lang="en-US" b="0" i="0" dirty="0" smtClean="0">
                <a:solidFill>
                  <a:srgbClr val="222222"/>
                </a:solidFill>
                <a:effectLst/>
                <a:latin typeface="Georgia" panose="02040502050405020303" pitchFamily="18" charset="0"/>
              </a:rPr>
              <a:t>Recyclers are at risk as they could face the financial burden of paying for the return of the bales. </a:t>
            </a:r>
            <a:r>
              <a:rPr lang="en-US" b="0" i="0" baseline="0" dirty="0" smtClean="0">
                <a:solidFill>
                  <a:srgbClr val="222222"/>
                </a:solidFill>
                <a:effectLst/>
                <a:latin typeface="Georgia" panose="02040502050405020303" pitchFamily="18" charset="0"/>
              </a:rPr>
              <a:t> So Recyclers have to put more time and money into making sure the recyclables aren’t contaminated but don’t receive any more money for the goods.  In fact, this also made domestic commodity prices drop because the market was suddenly flooded with these bales that were previously being sent to China.</a:t>
            </a:r>
            <a:endParaRPr lang="en-US" b="0" i="0" dirty="0" smtClean="0">
              <a:solidFill>
                <a:srgbClr val="222222"/>
              </a:solidFill>
              <a:effectLst/>
              <a:latin typeface="Georgia" panose="02040502050405020303" pitchFamily="18" charset="0"/>
            </a:endParaRPr>
          </a:p>
          <a:p>
            <a:endParaRPr lang="en-US" b="0" dirty="0" smtClean="0">
              <a:effectLst/>
            </a:endParaRPr>
          </a:p>
          <a:p>
            <a:r>
              <a:rPr lang="en-US" b="0" dirty="0" smtClean="0">
                <a:effectLst/>
              </a:rPr>
              <a:t>Additionally, some U.S. plastics buyers—those who take mixed plastics bales—are charging to accept them, versus buying them pre-Sword legislation. </a:t>
            </a:r>
            <a:endParaRPr lang="en-US" baseline="0" dirty="0" smtClean="0"/>
          </a:p>
          <a:p>
            <a:endParaRPr lang="en-US" baseline="0" dirty="0" smtClean="0"/>
          </a:p>
          <a:p>
            <a:pPr defTabSz="918035">
              <a:defRPr/>
            </a:pPr>
            <a:r>
              <a:rPr lang="en-US" dirty="0"/>
              <a:t>Unfortunately, </a:t>
            </a:r>
            <a:r>
              <a:rPr lang="en-US" dirty="0" smtClean="0"/>
              <a:t>this caused</a:t>
            </a:r>
            <a:r>
              <a:rPr lang="en-US" baseline="0" dirty="0" smtClean="0"/>
              <a:t> some </a:t>
            </a:r>
            <a:r>
              <a:rPr lang="en-US" dirty="0" smtClean="0"/>
              <a:t>recycling </a:t>
            </a:r>
            <a:r>
              <a:rPr lang="en-US" dirty="0"/>
              <a:t>processing plants </a:t>
            </a:r>
            <a:r>
              <a:rPr lang="en-US" dirty="0" smtClean="0"/>
              <a:t>to shut down.</a:t>
            </a:r>
            <a:r>
              <a:rPr lang="en-US" dirty="0"/>
              <a:t> </a:t>
            </a:r>
            <a:r>
              <a:rPr lang="en-US" dirty="0" smtClean="0"/>
              <a:t>For </a:t>
            </a:r>
            <a:r>
              <a:rPr lang="en-US" dirty="0"/>
              <a:t>instance, the largest recycling hauler in the U.S closed 25% of their recycling plants. In the state of California (a state known for its progressive recycling), more than 450 recycling plants </a:t>
            </a:r>
            <a:r>
              <a:rPr lang="en-US" dirty="0" smtClean="0"/>
              <a:t>had been shutdown since February</a:t>
            </a:r>
            <a:r>
              <a:rPr lang="en-US" baseline="0" dirty="0" smtClean="0"/>
              <a:t> of 2018.</a:t>
            </a:r>
            <a:endParaRPr lang="en-US" dirty="0"/>
          </a:p>
          <a:p>
            <a:endParaRPr lang="en-US" dirty="0" smtClean="0"/>
          </a:p>
          <a:p>
            <a:r>
              <a:rPr lang="en-US" dirty="0" smtClean="0"/>
              <a:t>Everyone is scrambling to find new</a:t>
            </a:r>
            <a:r>
              <a:rPr lang="en-US" baseline="0" dirty="0" smtClean="0"/>
              <a:t> buyers, other than China as this has become the new reality.</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45</a:t>
            </a:fld>
            <a:endParaRPr lang="en-US"/>
          </a:p>
        </p:txBody>
      </p:sp>
    </p:spTree>
    <p:extLst>
      <p:ext uri="{BB962C8B-B14F-4D97-AF65-F5344CB8AC3E}">
        <p14:creationId xmlns:p14="http://schemas.microsoft.com/office/powerpoint/2010/main" val="3673907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5EA18-2B99-48AC-BBAB-BD6F3DC81E95}" type="slidenum">
              <a:rPr lang="en-US" smtClean="0"/>
              <a:pPr/>
              <a:t>46</a:t>
            </a:fld>
            <a:endParaRPr lang="en-US"/>
          </a:p>
        </p:txBody>
      </p:sp>
    </p:spTree>
    <p:extLst>
      <p:ext uri="{BB962C8B-B14F-4D97-AF65-F5344CB8AC3E}">
        <p14:creationId xmlns:p14="http://schemas.microsoft.com/office/powerpoint/2010/main" val="13061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this has changed. </a:t>
            </a:r>
            <a:r>
              <a:rPr lang="en-US" baseline="0" dirty="0" smtClean="0"/>
              <a:t>India.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47</a:t>
            </a:fld>
            <a:endParaRPr lang="en-US"/>
          </a:p>
        </p:txBody>
      </p:sp>
    </p:spTree>
    <p:extLst>
      <p:ext uri="{BB962C8B-B14F-4D97-AF65-F5344CB8AC3E}">
        <p14:creationId xmlns:p14="http://schemas.microsoft.com/office/powerpoint/2010/main" val="890608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5EA18-2B99-48AC-BBAB-BD6F3DC81E95}" type="slidenum">
              <a:rPr lang="en-US" smtClean="0"/>
              <a:pPr/>
              <a:t>48</a:t>
            </a:fld>
            <a:endParaRPr lang="en-US"/>
          </a:p>
        </p:txBody>
      </p:sp>
    </p:spTree>
    <p:extLst>
      <p:ext uri="{BB962C8B-B14F-4D97-AF65-F5344CB8AC3E}">
        <p14:creationId xmlns:p14="http://schemas.microsoft.com/office/powerpoint/2010/main" val="1465584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49</a:t>
            </a:fld>
            <a:endParaRPr lang="en-US"/>
          </a:p>
        </p:txBody>
      </p:sp>
    </p:spTree>
    <p:extLst>
      <p:ext uri="{BB962C8B-B14F-4D97-AF65-F5344CB8AC3E}">
        <p14:creationId xmlns:p14="http://schemas.microsoft.com/office/powerpoint/2010/main" val="48855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get a 40% reduction in energy used, but the real ‘heavy hitter’ here is the water.</a:t>
            </a:r>
          </a:p>
          <a:p>
            <a:endParaRPr lang="en-US" dirty="0" smtClean="0"/>
          </a:p>
          <a:p>
            <a:r>
              <a:rPr lang="en-US" dirty="0" smtClean="0"/>
              <a:t>We </a:t>
            </a:r>
            <a:r>
              <a:rPr lang="en-US" dirty="0"/>
              <a:t>save 3.3 cubic yards of landfill space per ton.</a:t>
            </a:r>
          </a:p>
          <a:p>
            <a:endParaRPr lang="en-US" dirty="0"/>
          </a:p>
          <a:p>
            <a:r>
              <a:rPr lang="en-US" b="0" i="0" dirty="0" smtClean="0">
                <a:solidFill>
                  <a:srgbClr val="6E6E6E"/>
                </a:solidFill>
                <a:effectLst/>
                <a:latin typeface="NotoNashkArabic"/>
              </a:rPr>
              <a:t> </a:t>
            </a:r>
          </a:p>
          <a:p>
            <a:pPr defTabSz="907583">
              <a:defRPr/>
            </a:pPr>
            <a:endParaRPr lang="en-US" b="0" i="0" dirty="0" smtClean="0">
              <a:solidFill>
                <a:srgbClr val="6E6E6E"/>
              </a:solidFill>
              <a:effectLst/>
              <a:latin typeface="NotoNashkArabic"/>
            </a:endParaRPr>
          </a:p>
        </p:txBody>
      </p:sp>
      <p:sp>
        <p:nvSpPr>
          <p:cNvPr id="4" name="Slide Number Placeholder 3"/>
          <p:cNvSpPr>
            <a:spLocks noGrp="1"/>
          </p:cNvSpPr>
          <p:nvPr>
            <p:ph type="sldNum" sz="quarter" idx="10"/>
          </p:nvPr>
        </p:nvSpPr>
        <p:spPr/>
        <p:txBody>
          <a:bodyPr/>
          <a:lstStyle/>
          <a:p>
            <a:fld id="{1F25EA18-2B99-48AC-BBAB-BD6F3DC81E95}" type="slidenum">
              <a:rPr lang="en-US" smtClean="0"/>
              <a:pPr/>
              <a:t>5</a:t>
            </a:fld>
            <a:endParaRPr lang="en-US"/>
          </a:p>
        </p:txBody>
      </p:sp>
    </p:spTree>
    <p:extLst>
      <p:ext uri="{BB962C8B-B14F-4D97-AF65-F5344CB8AC3E}">
        <p14:creationId xmlns:p14="http://schemas.microsoft.com/office/powerpoint/2010/main" val="2641057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latin typeface="Times New Roman" panose="02020603050405020304" pitchFamily="18" charset="0"/>
              </a:rPr>
              <a:t>Many people</a:t>
            </a:r>
            <a:r>
              <a:rPr lang="en-US" baseline="0" dirty="0" smtClean="0">
                <a:latin typeface="Times New Roman" panose="02020603050405020304" pitchFamily="18" charset="0"/>
              </a:rPr>
              <a:t> think that their waste is a constitutional right, up there with a right to bear arms. </a:t>
            </a:r>
          </a:p>
          <a:p>
            <a:endParaRPr lang="en-US" dirty="0"/>
          </a:p>
          <a:p>
            <a:r>
              <a:rPr lang="en-US" dirty="0"/>
              <a:t>There are also several recycling ‘myths’ which have persisted and negatively</a:t>
            </a:r>
          </a:p>
          <a:p>
            <a:r>
              <a:rPr lang="en-US" dirty="0"/>
              <a:t>impact </a:t>
            </a:r>
            <a:r>
              <a:rPr lang="en-US" dirty="0" smtClean="0"/>
              <a:t>recycling </a:t>
            </a:r>
            <a:endParaRPr lang="en-US" dirty="0"/>
          </a:p>
          <a:p>
            <a:endParaRPr lang="en-US" dirty="0"/>
          </a:p>
          <a:p>
            <a:r>
              <a:rPr lang="en-US" dirty="0" smtClean="0"/>
              <a:t>1 in 3 do </a:t>
            </a:r>
            <a:r>
              <a:rPr lang="en-US" dirty="0"/>
              <a:t>not believe the council recycles all of</a:t>
            </a:r>
          </a:p>
          <a:p>
            <a:r>
              <a:rPr lang="en-US" dirty="0"/>
              <a:t>the materials collected, while many also believe that recycling costs </a:t>
            </a:r>
            <a:r>
              <a:rPr lang="en-US" dirty="0" smtClean="0"/>
              <a:t>less</a:t>
            </a:r>
            <a:r>
              <a:rPr lang="en-US" baseline="0" dirty="0" smtClean="0"/>
              <a:t> and that we are making a profit off recycling. Right now the numbers are moving on a monthly basis depending on “stream value” which is determined by contamination, market values, and stream make up but we are currently paying to have our material processed rather than getting paid for the material we provide. </a:t>
            </a:r>
          </a:p>
          <a:p>
            <a:endParaRPr lang="en-US" dirty="0"/>
          </a:p>
          <a:p>
            <a:r>
              <a:rPr lang="en-US" dirty="0"/>
              <a:t>An additional barrier is </a:t>
            </a:r>
            <a:r>
              <a:rPr lang="en-US" dirty="0" smtClean="0"/>
              <a:t>that</a:t>
            </a:r>
            <a:r>
              <a:rPr lang="en-US" baseline="0" dirty="0" smtClean="0"/>
              <a:t> the</a:t>
            </a:r>
            <a:r>
              <a:rPr lang="en-US" dirty="0" smtClean="0"/>
              <a:t> </a:t>
            </a:r>
            <a:r>
              <a:rPr lang="en-US" dirty="0"/>
              <a:t>public feels they have little or no control over waste minimization and consequently place the responsibility firmly with the Government and manufacturers;</a:t>
            </a:r>
          </a:p>
          <a:p>
            <a:endParaRPr lang="en-US" dirty="0"/>
          </a:p>
          <a:p>
            <a:r>
              <a:rPr lang="en-US" dirty="0"/>
              <a:t>No one else is doing it – I want us to take a look at this cartoon here.  I am sure it was well intentioned by the artist but the problem is that 1.  The statement is false – most people with access to curbside recycling, recycle at least a portion of their waste stream – maybe they could be better at getting all their recyclables, but in general they do participate.  But the big problem here is that it is ‘undermining the norm.’  Norms are the #1 biggest predictor of human behavior.  We wear clothes because that is the norm, we behave in a certain fashion because that is the </a:t>
            </a:r>
            <a:r>
              <a:rPr lang="en-US" dirty="0" smtClean="0"/>
              <a:t>norm.  </a:t>
            </a:r>
            <a:r>
              <a:rPr lang="en-US" dirty="0"/>
              <a:t>And so when we undermine the norm it causes people to think “well others aren’t doing it, but at least I put some boxes in there’ or ‘everyone else isn’t doing it why should I have to.”   </a:t>
            </a:r>
          </a:p>
          <a:p>
            <a:endParaRPr lang="en-US" dirty="0"/>
          </a:p>
          <a:p>
            <a:pPr defTabSz="907583">
              <a:defRPr/>
            </a:pPr>
            <a:r>
              <a:rPr lang="en-US" dirty="0">
                <a:latin typeface="Times New Roman" panose="02020603050405020304" pitchFamily="18" charset="0"/>
                <a:ea typeface="Calibri" panose="020F0502020204030204" pitchFamily="34" charset="0"/>
              </a:rPr>
              <a:t>It all gets sorted by someone else – I ran out of room in my garbage can (which should almost never happen) but this all gets sorted anyway so it will be </a:t>
            </a:r>
            <a:r>
              <a:rPr lang="en-US" dirty="0" smtClean="0">
                <a:latin typeface="Times New Roman" panose="02020603050405020304" pitchFamily="18" charset="0"/>
                <a:ea typeface="Calibri" panose="020F0502020204030204" pitchFamily="34" charset="0"/>
              </a:rPr>
              <a:t>ok. Or</a:t>
            </a:r>
            <a:r>
              <a:rPr lang="en-US" dirty="0">
                <a:latin typeface="Times New Roman" panose="02020603050405020304" pitchFamily="18" charset="0"/>
                <a:ea typeface="Calibri" panose="020F0502020204030204" pitchFamily="34" charset="0"/>
              </a:rPr>
              <a:t>, well parts of this item are recyclable – its mostly plastic – they will sort this out</a:t>
            </a:r>
            <a:r>
              <a:rPr lang="en-US" dirty="0" smtClean="0">
                <a:latin typeface="Times New Roman" panose="02020603050405020304" pitchFamily="18" charset="0"/>
                <a:ea typeface="Calibri" panose="020F0502020204030204" pitchFamily="34" charset="0"/>
              </a:rPr>
              <a:t>. –Mailing</a:t>
            </a:r>
            <a:r>
              <a:rPr lang="en-US" baseline="0" dirty="0" smtClean="0">
                <a:latin typeface="Times New Roman" panose="02020603050405020304" pitchFamily="18" charset="0"/>
                <a:ea typeface="Calibri" panose="020F0502020204030204" pitchFamily="34" charset="0"/>
              </a:rPr>
              <a:t> envelopes</a:t>
            </a:r>
            <a:endParaRPr lang="en-US" dirty="0">
              <a:latin typeface="Times New Roman" panose="02020603050405020304" pitchFamily="18" charset="0"/>
              <a:ea typeface="Calibri" panose="020F0502020204030204" pitchFamily="34" charset="0"/>
            </a:endParaRPr>
          </a:p>
          <a:p>
            <a:pPr defTabSz="907583">
              <a:defRPr/>
            </a:pPr>
            <a:endParaRPr lang="en-US" dirty="0">
              <a:latin typeface="Times New Roman" panose="02020603050405020304" pitchFamily="18" charset="0"/>
              <a:ea typeface="Calibri" panose="020F0502020204030204" pitchFamily="34" charset="0"/>
            </a:endParaRPr>
          </a:p>
          <a:p>
            <a:pPr defTabSz="907583">
              <a:defRPr/>
            </a:pPr>
            <a:r>
              <a:rPr lang="en-US" dirty="0">
                <a:latin typeface="Times New Roman" panose="02020603050405020304" pitchFamily="18" charset="0"/>
                <a:ea typeface="Calibri" panose="020F0502020204030204" pitchFamily="34" charset="0"/>
              </a:rPr>
              <a:t>Aspiration </a:t>
            </a:r>
            <a:r>
              <a:rPr lang="en-US" dirty="0" smtClean="0">
                <a:latin typeface="Times New Roman" panose="02020603050405020304" pitchFamily="18" charset="0"/>
                <a:ea typeface="Calibri" panose="020F0502020204030204" pitchFamily="34" charset="0"/>
              </a:rPr>
              <a:t>recycling – AKA </a:t>
            </a:r>
            <a:r>
              <a:rPr lang="en-US" dirty="0" err="1" smtClean="0">
                <a:latin typeface="Times New Roman" panose="02020603050405020304" pitchFamily="18" charset="0"/>
                <a:ea typeface="Calibri" panose="020F0502020204030204" pitchFamily="34" charset="0"/>
              </a:rPr>
              <a:t>wishcycling</a:t>
            </a:r>
            <a:r>
              <a:rPr lang="en-US" dirty="0" smtClean="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-this should be recyclable so I’ll put it in (we are all guilty of this one I would imagine</a:t>
            </a:r>
            <a:r>
              <a:rPr lang="en-US" dirty="0" smtClean="0">
                <a:latin typeface="Times New Roman" panose="02020603050405020304" pitchFamily="18" charset="0"/>
                <a:ea typeface="Calibri" panose="020F0502020204030204" pitchFamily="34" charset="0"/>
              </a:rPr>
              <a:t>) I hear</a:t>
            </a:r>
            <a:r>
              <a:rPr lang="en-US" baseline="0" dirty="0" smtClean="0">
                <a:latin typeface="Times New Roman" panose="02020603050405020304" pitchFamily="18" charset="0"/>
                <a:ea typeface="Calibri" panose="020F0502020204030204" pitchFamily="34" charset="0"/>
              </a:rPr>
              <a:t> so many times, “well it’s plastic why can’t you recycle it.” </a:t>
            </a:r>
            <a:endParaRPr lang="en-US" dirty="0">
              <a:latin typeface="Times New Roman" panose="02020603050405020304" pitchFamily="18" charset="0"/>
              <a:ea typeface="Calibri" panose="020F0502020204030204" pitchFamily="34" charset="0"/>
            </a:endParaRPr>
          </a:p>
          <a:p>
            <a:pPr defTabSz="907583">
              <a:defRPr/>
            </a:pPr>
            <a:endParaRPr lang="en-US" dirty="0">
              <a:latin typeface="Times New Roman" panose="02020603050405020304" pitchFamily="18" charset="0"/>
              <a:ea typeface="Calibri" panose="020F0502020204030204" pitchFamily="34" charset="0"/>
            </a:endParaRPr>
          </a:p>
          <a:p>
            <a:pPr defTabSz="907583">
              <a:defRPr/>
            </a:pPr>
            <a:r>
              <a:rPr lang="en-US" dirty="0">
                <a:latin typeface="Times New Roman" panose="02020603050405020304" pitchFamily="18" charset="0"/>
                <a:ea typeface="Calibri" panose="020F0502020204030204" pitchFamily="34" charset="0"/>
              </a:rPr>
              <a:t>Recycling is confusing – leads to people either not doing it or going back to aspiration recycling </a:t>
            </a:r>
            <a:r>
              <a:rPr lang="en-US" dirty="0" smtClean="0">
                <a:latin typeface="Times New Roman" panose="02020603050405020304" pitchFamily="18" charset="0"/>
                <a:ea typeface="Calibri" panose="020F0502020204030204" pitchFamily="34" charset="0"/>
              </a:rPr>
              <a:t>– it’s too hard. When</a:t>
            </a:r>
            <a:r>
              <a:rPr lang="en-US" baseline="0" dirty="0" smtClean="0">
                <a:latin typeface="Times New Roman" panose="02020603050405020304" pitchFamily="18" charset="0"/>
                <a:ea typeface="Calibri" panose="020F0502020204030204" pitchFamily="34" charset="0"/>
              </a:rPr>
              <a:t> out in the field I hear a lot of people say well what do you recycle any more? It’s not even worth it. Or they recycle only what they know for sure – a lot of bins with just cardboard. </a:t>
            </a:r>
            <a:endParaRPr lang="en-US" dirty="0">
              <a:latin typeface="Times New Roman" panose="02020603050405020304" pitchFamily="18" charset="0"/>
              <a:ea typeface="Calibri" panose="020F0502020204030204" pitchFamily="34" charset="0"/>
            </a:endParaRPr>
          </a:p>
          <a:p>
            <a:endParaRPr lang="en-US" dirty="0"/>
          </a:p>
          <a:p>
            <a:r>
              <a:rPr lang="en-US" b="1" u="sng" dirty="0"/>
              <a:t>What else? </a:t>
            </a:r>
            <a:r>
              <a:rPr lang="en-US" dirty="0"/>
              <a:t>– </a:t>
            </a:r>
            <a:r>
              <a:rPr lang="en-US" b="0" u="none" dirty="0"/>
              <a:t>Time</a:t>
            </a:r>
            <a:r>
              <a:rPr lang="en-US" dirty="0"/>
              <a:t>, I don’t have time to sort the recyclables.  I have a busy life and it is just not convenient for me. </a:t>
            </a:r>
            <a:endParaRPr lang="en-US" dirty="0" smtClean="0"/>
          </a:p>
          <a:p>
            <a:r>
              <a:rPr lang="en-US" dirty="0" smtClean="0"/>
              <a:t>  </a:t>
            </a:r>
            <a:endParaRPr lang="en-US" dirty="0"/>
          </a:p>
          <a:p>
            <a:r>
              <a:rPr lang="en-US" dirty="0" smtClean="0"/>
              <a:t>2 in 5 </a:t>
            </a:r>
            <a:r>
              <a:rPr lang="en-US" dirty="0" smtClean="0">
                <a:latin typeface="Calibri" panose="020F0502020204030204" pitchFamily="34" charset="0"/>
                <a:ea typeface="Times New Roman" panose="02020603050405020304" pitchFamily="18" charset="0"/>
                <a:cs typeface="Calibri" panose="020F0502020204030204" pitchFamily="34" charset="0"/>
              </a:rPr>
              <a:t>people </a:t>
            </a:r>
            <a:r>
              <a:rPr lang="en-US" dirty="0">
                <a:latin typeface="Calibri" panose="020F0502020204030204" pitchFamily="34" charset="0"/>
                <a:ea typeface="Times New Roman" panose="02020603050405020304" pitchFamily="18" charset="0"/>
                <a:cs typeface="Calibri" panose="020F0502020204030204" pitchFamily="34" charset="0"/>
              </a:rPr>
              <a:t>say that they are too busy while a</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Calibri" panose="020F0502020204030204" pitchFamily="34" charset="0"/>
              </a:rPr>
              <a:t>similar proportion do not think recycling fits easily with their daily routine</a:t>
            </a:r>
            <a:r>
              <a:rPr lang="en-US" dirty="0" smtClean="0">
                <a:latin typeface="Calibri" panose="020F0502020204030204" pitchFamily="34" charset="0"/>
                <a:ea typeface="Times New Roman" panose="02020603050405020304" pitchFamily="18" charset="0"/>
                <a:cs typeface="Calibri" panose="020F0502020204030204" pitchFamily="34" charset="0"/>
              </a:rPr>
              <a:t>.</a:t>
            </a: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993"/>
              </a:spcAft>
            </a:pPr>
            <a:r>
              <a:rPr lang="en-US" dirty="0">
                <a:latin typeface="Calibri" panose="020F0502020204030204" pitchFamily="34" charset="0"/>
                <a:ea typeface="Times New Roman" panose="02020603050405020304" pitchFamily="18" charset="0"/>
                <a:cs typeface="Calibri" panose="020F0502020204030204" pitchFamily="34" charset="0"/>
              </a:rPr>
              <a:t>In the absence of a strong recycling culture, convenience becomes</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Calibri" panose="020F0502020204030204" pitchFamily="34" charset="0"/>
              </a:rPr>
              <a:t>one of the key drivers of recycling behavior.</a:t>
            </a:r>
            <a:endParaRPr lang="en-US" dirty="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50</a:t>
            </a:fld>
            <a:endParaRPr lang="en-US"/>
          </a:p>
        </p:txBody>
      </p:sp>
    </p:spTree>
    <p:extLst>
      <p:ext uri="{BB962C8B-B14F-4D97-AF65-F5344CB8AC3E}">
        <p14:creationId xmlns:p14="http://schemas.microsoft.com/office/powerpoint/2010/main" val="2140001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smtClean="0">
                <a:solidFill>
                  <a:srgbClr val="0A0A0A"/>
                </a:solidFill>
                <a:effectLst/>
                <a:latin typeface="proxima-nova"/>
              </a:rPr>
              <a:t>A study conducted through a partnership with Utah State University, and the </a:t>
            </a:r>
            <a:r>
              <a:rPr lang="en-US" b="1" i="0" dirty="0" smtClean="0">
                <a:solidFill>
                  <a:srgbClr val="0A0A0A"/>
                </a:solidFill>
                <a:effectLst/>
                <a:latin typeface="proxima-nova"/>
              </a:rPr>
              <a:t>University of Notre Dame</a:t>
            </a:r>
            <a:r>
              <a:rPr lang="en-US" b="0" i="0" dirty="0" smtClean="0">
                <a:solidFill>
                  <a:srgbClr val="0A0A0A"/>
                </a:solidFill>
                <a:effectLst/>
                <a:latin typeface="proxima-nova"/>
              </a:rPr>
              <a:t>, found that </a:t>
            </a:r>
            <a:r>
              <a:rPr lang="en-US" b="0" i="0" u="sng" dirty="0" smtClean="0">
                <a:solidFill>
                  <a:srgbClr val="0A0A0A"/>
                </a:solidFill>
                <a:effectLst/>
                <a:latin typeface="proxima-nova"/>
              </a:rPr>
              <a:t>men are less likely than women to engage in sustainable behaviors </a:t>
            </a:r>
            <a:r>
              <a:rPr lang="en-US" b="0" i="0" dirty="0" smtClean="0">
                <a:solidFill>
                  <a:srgbClr val="0A0A0A"/>
                </a:solidFill>
                <a:effectLst/>
                <a:latin typeface="proxima-nova"/>
              </a:rPr>
              <a:t>such as recycling in order to "safeguard their gender identity." </a:t>
            </a:r>
          </a:p>
          <a:p>
            <a:pPr algn="l">
              <a:buFont typeface="Arial" panose="020B0604020202020204" pitchFamily="34" charset="0"/>
              <a:buChar char="•"/>
            </a:pPr>
            <a:endParaRPr lang="en-US" b="0" i="0" dirty="0" smtClean="0">
              <a:solidFill>
                <a:srgbClr val="0A0A0A"/>
              </a:solidFill>
              <a:effectLst/>
              <a:latin typeface="proxima-nova"/>
            </a:endParaRPr>
          </a:p>
          <a:p>
            <a:pPr algn="l">
              <a:buFont typeface="Arial" panose="020B0604020202020204" pitchFamily="34" charset="0"/>
              <a:buChar char="•"/>
            </a:pPr>
            <a:r>
              <a:rPr lang="en-US" b="0" i="0" dirty="0" smtClean="0">
                <a:solidFill>
                  <a:srgbClr val="0A0A0A"/>
                </a:solidFill>
                <a:effectLst/>
                <a:latin typeface="proxima-nova"/>
              </a:rPr>
              <a:t>Previous research indicated being environmentally-conscious is "associated with femininity," so these researchers designed a series</a:t>
            </a:r>
            <a:r>
              <a:rPr lang="en-US" b="0" i="0" baseline="0" dirty="0" smtClean="0">
                <a:solidFill>
                  <a:srgbClr val="0A0A0A"/>
                </a:solidFill>
                <a:effectLst/>
                <a:latin typeface="proxima-nova"/>
              </a:rPr>
              <a:t> of</a:t>
            </a:r>
            <a:r>
              <a:rPr lang="en-US" b="0" i="0" dirty="0" smtClean="0">
                <a:solidFill>
                  <a:srgbClr val="0A0A0A"/>
                </a:solidFill>
                <a:effectLst/>
                <a:latin typeface="proxima-nova"/>
              </a:rPr>
              <a:t> experiments to test male behaviors. </a:t>
            </a:r>
          </a:p>
          <a:p>
            <a:pPr algn="l">
              <a:buFont typeface="Arial" panose="020B0604020202020204" pitchFamily="34" charset="0"/>
              <a:buChar char="•"/>
            </a:pPr>
            <a:endParaRPr lang="en-US" b="0" i="0" dirty="0" smtClean="0">
              <a:solidFill>
                <a:srgbClr val="0A0A0A"/>
              </a:solidFill>
              <a:effectLst/>
              <a:latin typeface="proxima-nova"/>
            </a:endParaRPr>
          </a:p>
          <a:p>
            <a:pPr algn="l">
              <a:buFont typeface="Arial" panose="020B0604020202020204" pitchFamily="34" charset="0"/>
              <a:buNone/>
            </a:pPr>
            <a:r>
              <a:rPr lang="en-US" b="0" i="0" dirty="0" smtClean="0">
                <a:solidFill>
                  <a:srgbClr val="0A0A0A"/>
                </a:solidFill>
                <a:effectLst/>
                <a:latin typeface="proxima-nova"/>
              </a:rPr>
              <a:t>Some of the results found that: </a:t>
            </a:r>
          </a:p>
          <a:p>
            <a:pPr algn="l">
              <a:buFont typeface="Arial" panose="020B0604020202020204" pitchFamily="34" charset="0"/>
              <a:buChar char="•"/>
            </a:pPr>
            <a:r>
              <a:rPr lang="en-US" b="0" i="0" dirty="0" smtClean="0">
                <a:solidFill>
                  <a:srgbClr val="0A0A0A"/>
                </a:solidFill>
                <a:effectLst/>
                <a:latin typeface="proxima-nova"/>
              </a:rPr>
              <a:t>men are more likely to donate to environmental organizations with a masculine logo</a:t>
            </a:r>
          </a:p>
          <a:p>
            <a:pPr algn="l">
              <a:buFont typeface="Arial" panose="020B0604020202020204" pitchFamily="34" charset="0"/>
              <a:buChar char="•"/>
            </a:pPr>
            <a:endParaRPr lang="en-US" b="0" i="0" dirty="0" smtClean="0">
              <a:solidFill>
                <a:srgbClr val="0A0A0A"/>
              </a:solidFill>
              <a:effectLst/>
              <a:latin typeface="proxima-nova"/>
            </a:endParaRPr>
          </a:p>
          <a:p>
            <a:pPr algn="l">
              <a:buFont typeface="Arial" panose="020B0604020202020204" pitchFamily="34" charset="0"/>
              <a:buChar char="•"/>
            </a:pPr>
            <a:r>
              <a:rPr lang="en-US" b="0" i="0" dirty="0" smtClean="0">
                <a:solidFill>
                  <a:srgbClr val="0A0A0A"/>
                </a:solidFill>
                <a:effectLst/>
                <a:latin typeface="proxima-nova"/>
              </a:rPr>
              <a:t>men are less likely than women to buy products marked as "green;" and </a:t>
            </a:r>
          </a:p>
          <a:p>
            <a:pPr algn="l">
              <a:buFont typeface="Arial" panose="020B0604020202020204" pitchFamily="34" charset="0"/>
              <a:buChar char="•"/>
            </a:pPr>
            <a:endParaRPr lang="en-US" b="0" i="0" dirty="0" smtClean="0">
              <a:solidFill>
                <a:srgbClr val="0A0A0A"/>
              </a:solidFill>
              <a:effectLst/>
              <a:latin typeface="proxima-nova"/>
            </a:endParaRPr>
          </a:p>
          <a:p>
            <a:pPr algn="l">
              <a:buFont typeface="Arial" panose="020B0604020202020204" pitchFamily="34" charset="0"/>
              <a:buChar char="•"/>
            </a:pPr>
            <a:r>
              <a:rPr lang="en-US" b="0" i="0" dirty="0" smtClean="0">
                <a:solidFill>
                  <a:srgbClr val="0A0A0A"/>
                </a:solidFill>
                <a:effectLst/>
                <a:latin typeface="proxima-nova"/>
              </a:rPr>
              <a:t>both men and women perceive consumers who recycle or buy green products as "more feminine.“</a:t>
            </a:r>
          </a:p>
          <a:p>
            <a:pPr algn="l">
              <a:buFont typeface="Arial" panose="020B0604020202020204" pitchFamily="34" charset="0"/>
              <a:buChar char="•"/>
            </a:pPr>
            <a:endParaRPr lang="en-US" b="0" i="0" dirty="0" smtClean="0">
              <a:solidFill>
                <a:srgbClr val="0A0A0A"/>
              </a:solidFill>
              <a:effectLst/>
              <a:latin typeface="proxima-nova"/>
            </a:endParaRPr>
          </a:p>
          <a:p>
            <a:pPr algn="l">
              <a:buFont typeface="Arial" panose="020B0604020202020204" pitchFamily="34" charset="0"/>
              <a:buChar char="•"/>
            </a:pPr>
            <a:r>
              <a:rPr lang="en-US" b="0" i="0" dirty="0" smtClean="0">
                <a:solidFill>
                  <a:srgbClr val="0A0A0A"/>
                </a:solidFill>
                <a:effectLst/>
                <a:latin typeface="proxima-nova"/>
              </a:rPr>
              <a:t>It was also found that men are equally likely to avoid "green" practices both in public and private</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51</a:t>
            </a:fld>
            <a:endParaRPr lang="en-US"/>
          </a:p>
        </p:txBody>
      </p:sp>
    </p:spTree>
    <p:extLst>
      <p:ext uri="{BB962C8B-B14F-4D97-AF65-F5344CB8AC3E}">
        <p14:creationId xmlns:p14="http://schemas.microsoft.com/office/powerpoint/2010/main" val="3508921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Each one of these could be broken down into</a:t>
            </a:r>
            <a:r>
              <a:rPr lang="en-US" baseline="0" dirty="0" smtClean="0"/>
              <a:t> sub-categories too.</a:t>
            </a:r>
          </a:p>
          <a:p>
            <a:endParaRPr lang="en-US" baseline="0" dirty="0" smtClean="0"/>
          </a:p>
          <a:p>
            <a:r>
              <a:rPr lang="en-US" baseline="0" dirty="0" smtClean="0"/>
              <a:t>Public spaces – not always provided in parks and other public spaces – some situations make it more inconvenient to carry the recyclable with you until you find an appropriate container.</a:t>
            </a:r>
          </a:p>
          <a:p>
            <a:r>
              <a:rPr lang="en-US" baseline="0" dirty="0" smtClean="0"/>
              <a:t>	When it is provided, I have seen the garbage can and recycle can look exactly the same so I wonder if it is going to be recycled at all because of the high contamination level.</a:t>
            </a:r>
          </a:p>
          <a:p>
            <a:endParaRPr lang="en-US" baseline="0" dirty="0" smtClean="0"/>
          </a:p>
          <a:p>
            <a:r>
              <a:rPr lang="en-US" baseline="0" dirty="0" smtClean="0"/>
              <a:t>Apartments – not always provided</a:t>
            </a:r>
          </a:p>
          <a:p>
            <a:r>
              <a:rPr lang="en-US" baseline="0" dirty="0" smtClean="0"/>
              <a:t>	sometimes more difficult to get to</a:t>
            </a:r>
          </a:p>
          <a:p>
            <a:r>
              <a:rPr lang="en-US" baseline="0" dirty="0" smtClean="0"/>
              <a:t>	can also be contaminated</a:t>
            </a:r>
          </a:p>
          <a:p>
            <a:endParaRPr lang="en-US" baseline="0" dirty="0" smtClean="0"/>
          </a:p>
          <a:p>
            <a:r>
              <a:rPr lang="en-US" baseline="0" dirty="0" smtClean="0"/>
              <a:t>Businesses – not always provided to the public</a:t>
            </a:r>
            <a:r>
              <a:rPr lang="en-US" baseline="0" dirty="0"/>
              <a:t> </a:t>
            </a:r>
            <a:r>
              <a:rPr lang="en-US" baseline="0" dirty="0" smtClean="0"/>
              <a:t>– its hard to talk to customers about their recycling habits when it is important to make them happy and get repeat customers.  </a:t>
            </a:r>
          </a:p>
          <a:p>
            <a:endParaRPr lang="en-US" baseline="0" dirty="0" smtClean="0"/>
          </a:p>
          <a:p>
            <a:r>
              <a:rPr lang="en-US" baseline="0" dirty="0" smtClean="0"/>
              <a:t>Rural areas – the more rural of the area the harder it is to recycle because it is not often provided in a curbside collection service. They may have to drive even the basic recyclables to the nearest drop-off site</a:t>
            </a:r>
          </a:p>
          <a:p>
            <a:endParaRPr lang="en-US" baseline="0" dirty="0" smtClean="0"/>
          </a:p>
          <a:p>
            <a:endParaRPr lang="en-US" baseline="0" dirty="0" smtClean="0"/>
          </a:p>
          <a:p>
            <a:r>
              <a:rPr lang="en-US" baseline="0" dirty="0" smtClean="0"/>
              <a:t>Space inside the home – this is actually something that many households that don’t recycle well bring up.  It is easy for me at my house because I am just one person and I have a little corner of my kitchen dedicated to the different materials.  Not everyone in the household is on the same page.  Sometimes there are several families living in the same home and it is not uncommon to see an overloaded garbage can and a highly contaminated recycling can. </a:t>
            </a:r>
          </a:p>
          <a:p>
            <a:endParaRPr lang="en-US" baseline="0" dirty="0" smtClean="0"/>
          </a:p>
          <a:p>
            <a:r>
              <a:rPr lang="en-US" baseline="0" dirty="0" smtClean="0"/>
              <a:t>Space on the property for more than 1 recycle or yard waste can.</a:t>
            </a:r>
          </a:p>
          <a:p>
            <a:endParaRPr lang="en-US" baseline="0" dirty="0" smtClean="0"/>
          </a:p>
          <a:p>
            <a:r>
              <a:rPr lang="en-US" baseline="0" dirty="0" smtClean="0"/>
              <a:t>Excess waste – a study in the UK found that most homeowners were more concerned with the ‘tidiness’ of the home rather than making sure the materials were going to the right place. </a:t>
            </a:r>
          </a:p>
          <a:p>
            <a:endParaRPr lang="en-US" baseline="0" dirty="0" smtClean="0"/>
          </a:p>
          <a:p>
            <a:r>
              <a:rPr lang="en-US" baseline="0" dirty="0" smtClean="0"/>
              <a:t> One example I see a lot here is where people will fit as much of their yard trimmings into the compost can as possible but will put the rest of it wherever else it will fit just to have it ‘gone’ instead of waiting for space in the right bin or taking it a diff collection point. Also you will see a really good recycling can and then whoever is taking them out to the curb has one last bag of garbage to throw in and they are not paying attention and they throw it in to the recycling bin. I’ve even had someone tell me it was hard to distinguish between the colors when it’s dark out. </a:t>
            </a:r>
          </a:p>
          <a:p>
            <a:endParaRPr lang="en-US" baseline="0" dirty="0" smtClean="0"/>
          </a:p>
          <a:p>
            <a:r>
              <a:rPr lang="en-US" baseline="0" dirty="0" smtClean="0"/>
              <a:t>Excess waste also leads to contamination. There are many times when I will move a plastic bag to the garbage can and then when I lift up their garbage can lid I see plenty of cans and bottles that could be recycled. </a:t>
            </a:r>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52</a:t>
            </a:fld>
            <a:endParaRPr lang="en-US"/>
          </a:p>
        </p:txBody>
      </p:sp>
    </p:spTree>
    <p:extLst>
      <p:ext uri="{BB962C8B-B14F-4D97-AF65-F5344CB8AC3E}">
        <p14:creationId xmlns:p14="http://schemas.microsoft.com/office/powerpoint/2010/main" val="1630433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purchasing also known as Environmentally Preferable Purchasing (EPP) –is generally</a:t>
            </a:r>
            <a:r>
              <a:rPr lang="en-US" baseline="0" dirty="0" smtClean="0"/>
              <a:t> defined as purchasing a product that has a reduced negative effect or increased positive effect on human health and the environment, when compared with competing products that serve the same purpose. Takes </a:t>
            </a:r>
            <a:r>
              <a:rPr lang="en-US" dirty="0" smtClean="0"/>
              <a:t>into account everything from the raw materials being used to the manufacturing process, the packaging, the distribution, use,</a:t>
            </a:r>
            <a:r>
              <a:rPr lang="en-US" baseline="0" dirty="0" smtClean="0"/>
              <a:t> and reuse of a product, as well as the disposal.  We go over ‘green purchasing’ more in the commercial waste reduction and waste audits class on the 21</a:t>
            </a:r>
            <a:r>
              <a:rPr lang="en-US" baseline="30000" dirty="0" smtClean="0"/>
              <a:t>st</a:t>
            </a:r>
            <a:r>
              <a:rPr lang="en-US" baseline="0" dirty="0" smtClean="0"/>
              <a:t>  but I do want to bring up some things:</a:t>
            </a:r>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53</a:t>
            </a:fld>
            <a:endParaRPr lang="en-US"/>
          </a:p>
        </p:txBody>
      </p:sp>
    </p:spTree>
    <p:extLst>
      <p:ext uri="{BB962C8B-B14F-4D97-AF65-F5344CB8AC3E}">
        <p14:creationId xmlns:p14="http://schemas.microsoft.com/office/powerpoint/2010/main" val="529691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marL="226895" indent="-226895">
              <a:buAutoNum type="arabicPeriod"/>
            </a:pPr>
            <a:r>
              <a:rPr lang="en-US" baseline="0" dirty="0" smtClean="0"/>
              <a:t>There is a “Responsible Disposables” tier where the 1</a:t>
            </a:r>
            <a:r>
              <a:rPr lang="en-US" baseline="30000" dirty="0" smtClean="0"/>
              <a:t>st</a:t>
            </a:r>
            <a:r>
              <a:rPr lang="en-US" baseline="0" dirty="0" smtClean="0"/>
              <a:t> choice would be to avoid disposables by using durable goods, ceramic, glass, metal and the absolute worst option would be Styrofoam – with options in the middle like paper above plastic and in both categories, paper and plastic made from recycled content.  Which brings us back to the recycling industry.   </a:t>
            </a:r>
          </a:p>
          <a:p>
            <a:pPr marL="226895" indent="-226895">
              <a:buAutoNum type="arabicPeriod"/>
            </a:pPr>
            <a:endParaRPr lang="en-US" baseline="0" dirty="0" smtClean="0"/>
          </a:p>
          <a:p>
            <a:pPr defTabSz="907633">
              <a:defRPr/>
            </a:pPr>
            <a:r>
              <a:rPr lang="en-US" dirty="0"/>
              <a:t>2. </a:t>
            </a:r>
            <a:r>
              <a:rPr lang="en-US" dirty="0">
                <a:solidFill>
                  <a:prstClr val="black"/>
                </a:solidFill>
              </a:rPr>
              <a:t>There are some general resources out there when deciding what to purchase. We’ve all heard the terms Energy Star, Sustainable Forestry Initiative, and LEED.</a:t>
            </a:r>
          </a:p>
          <a:p>
            <a:pPr defTabSz="907633">
              <a:defRPr/>
            </a:pPr>
            <a:endParaRPr lang="en-US" dirty="0">
              <a:solidFill>
                <a:prstClr val="black"/>
              </a:solidFill>
            </a:endParaRPr>
          </a:p>
          <a:p>
            <a:pPr defTabSz="907633">
              <a:defRPr/>
            </a:pPr>
            <a:r>
              <a:rPr lang="en-US" baseline="0" dirty="0" smtClean="0"/>
              <a:t>3. The Federal Trade Commission – Shopping Green Website that defines a lot of the language we hear surrounding Green Purchasing such as Biodegradable, Ozone-Friendly, Non –Toxic. </a:t>
            </a:r>
            <a:endParaRPr lang="en-US" dirty="0" smtClean="0"/>
          </a:p>
          <a:p>
            <a:pPr defTabSz="907633">
              <a:defRPr/>
            </a:pPr>
            <a:endParaRPr lang="en-US" dirty="0">
              <a:solidFill>
                <a:prstClr val="black"/>
              </a:solidFill>
            </a:endParaRPr>
          </a:p>
          <a:p>
            <a:r>
              <a:rPr lang="en-US" baseline="0" dirty="0" smtClean="0"/>
              <a:t>4. We put a lot of materials into our Recycling bins but it is also important to be purchasing materials made out of our recyclables and in that way we ourselves are completing the circle and stabilizing the market.</a:t>
            </a:r>
          </a:p>
          <a:p>
            <a:pPr marL="226895" indent="-226895">
              <a:buAutoNum type="arabicPeriod"/>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54</a:t>
            </a:fld>
            <a:endParaRPr lang="en-US"/>
          </a:p>
        </p:txBody>
      </p:sp>
    </p:spTree>
    <p:extLst>
      <p:ext uri="{BB962C8B-B14F-4D97-AF65-F5344CB8AC3E}">
        <p14:creationId xmlns:p14="http://schemas.microsoft.com/office/powerpoint/2010/main" val="1254057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in buying products made from recycled content, it is important to understand the labeling.</a:t>
            </a:r>
          </a:p>
          <a:p>
            <a:endParaRPr lang="en-US" dirty="0"/>
          </a:p>
          <a:p>
            <a:r>
              <a:rPr lang="en-US" dirty="0"/>
              <a:t>When a product is made from </a:t>
            </a:r>
            <a:r>
              <a:rPr lang="en-US" u="sng" dirty="0"/>
              <a:t>pre-consumer recycled content</a:t>
            </a:r>
            <a:r>
              <a:rPr lang="en-US" dirty="0"/>
              <a:t>, it’s made from manufacturer waste that never actually made it to the consumer for one reason or </a:t>
            </a:r>
            <a:r>
              <a:rPr lang="en-US" dirty="0" smtClean="0"/>
              <a:t>another. </a:t>
            </a:r>
          </a:p>
          <a:p>
            <a:endParaRPr lang="en-US" dirty="0" smtClean="0"/>
          </a:p>
          <a:p>
            <a:r>
              <a:rPr lang="en-US" dirty="0" smtClean="0"/>
              <a:t>A product </a:t>
            </a:r>
            <a:r>
              <a:rPr lang="en-US" dirty="0"/>
              <a:t>made from </a:t>
            </a:r>
            <a:r>
              <a:rPr lang="en-US" u="sng" dirty="0"/>
              <a:t>post-consumer content</a:t>
            </a:r>
            <a:r>
              <a:rPr lang="en-US" dirty="0"/>
              <a:t> is made from waste that’s been used by a consumer, disposed of, and diverted from landfills — stuff like the aluminum cans and newspapers that you place in your recycling bin for pick-up. </a:t>
            </a:r>
          </a:p>
          <a:p>
            <a:endParaRPr lang="en-US" dirty="0"/>
          </a:p>
          <a:p>
            <a:r>
              <a:rPr lang="en-US" dirty="0"/>
              <a:t>Then there are just “recycled content” products without either “PC” affix. This is just a catchall phrase. Something labeled as being made from recycled content could contain either pre- or post-consumer waste or a combination of the two. Generally, I’ve found that when a product contains high levels of post-consumer waste, it’s specified as so instead of generalized.</a:t>
            </a:r>
          </a:p>
        </p:txBody>
      </p:sp>
      <p:sp>
        <p:nvSpPr>
          <p:cNvPr id="4" name="Slide Number Placeholder 3"/>
          <p:cNvSpPr>
            <a:spLocks noGrp="1"/>
          </p:cNvSpPr>
          <p:nvPr>
            <p:ph type="sldNum" sz="quarter" idx="10"/>
          </p:nvPr>
        </p:nvSpPr>
        <p:spPr/>
        <p:txBody>
          <a:bodyPr/>
          <a:lstStyle/>
          <a:p>
            <a:fld id="{1F25EA18-2B99-48AC-BBAB-BD6F3DC81E95}" type="slidenum">
              <a:rPr lang="en-US" smtClean="0"/>
              <a:pPr/>
              <a:t>55</a:t>
            </a:fld>
            <a:endParaRPr lang="en-US"/>
          </a:p>
        </p:txBody>
      </p:sp>
    </p:spTree>
    <p:extLst>
      <p:ext uri="{BB962C8B-B14F-4D97-AF65-F5344CB8AC3E}">
        <p14:creationId xmlns:p14="http://schemas.microsoft.com/office/powerpoint/2010/main" val="1315146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r>
              <a:rPr lang="en-US" baseline="0" dirty="0" smtClean="0"/>
              <a:t>Pro Recycling Group – laundry detergent that discontinued the label so they could no longer use these containers. </a:t>
            </a:r>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56</a:t>
            </a:fld>
            <a:endParaRPr lang="en-US"/>
          </a:p>
        </p:txBody>
      </p:sp>
    </p:spTree>
    <p:extLst>
      <p:ext uri="{BB962C8B-B14F-4D97-AF65-F5344CB8AC3E}">
        <p14:creationId xmlns:p14="http://schemas.microsoft.com/office/powerpoint/2010/main" val="1359953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a:t>
            </a:r>
            <a:r>
              <a:rPr lang="en-US" baseline="0" dirty="0" smtClean="0"/>
              <a:t> always been this idea that if we just tell them or teach them about it…. They will be great recyclers.  This is called the knowledge-deficit theory.  But it has been proven that although there is correlation between knowledge and recycling behavior it is not a causal relationship.   </a:t>
            </a:r>
          </a:p>
        </p:txBody>
      </p:sp>
      <p:sp>
        <p:nvSpPr>
          <p:cNvPr id="4" name="Slide Number Placeholder 3"/>
          <p:cNvSpPr>
            <a:spLocks noGrp="1"/>
          </p:cNvSpPr>
          <p:nvPr>
            <p:ph type="sldNum" sz="quarter" idx="10"/>
          </p:nvPr>
        </p:nvSpPr>
        <p:spPr/>
        <p:txBody>
          <a:bodyPr/>
          <a:lstStyle/>
          <a:p>
            <a:fld id="{1F25EA18-2B99-48AC-BBAB-BD6F3DC81E95}" type="slidenum">
              <a:rPr lang="en-US" smtClean="0"/>
              <a:pPr/>
              <a:t>57</a:t>
            </a:fld>
            <a:endParaRPr lang="en-US"/>
          </a:p>
        </p:txBody>
      </p:sp>
    </p:spTree>
    <p:extLst>
      <p:ext uri="{BB962C8B-B14F-4D97-AF65-F5344CB8AC3E}">
        <p14:creationId xmlns:p14="http://schemas.microsoft.com/office/powerpoint/2010/main" val="465270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58</a:t>
            </a:fld>
            <a:endParaRPr lang="en-US"/>
          </a:p>
        </p:txBody>
      </p:sp>
    </p:spTree>
    <p:extLst>
      <p:ext uri="{BB962C8B-B14F-4D97-AF65-F5344CB8AC3E}">
        <p14:creationId xmlns:p14="http://schemas.microsoft.com/office/powerpoint/2010/main" val="469278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25EA18-2B99-48AC-BBAB-BD6F3DC81E95}" type="slidenum">
              <a:rPr lang="en-US" smtClean="0"/>
              <a:pPr/>
              <a:t>59</a:t>
            </a:fld>
            <a:endParaRPr lang="en-US"/>
          </a:p>
        </p:txBody>
      </p:sp>
    </p:spTree>
    <p:extLst>
      <p:ext uri="{BB962C8B-B14F-4D97-AF65-F5344CB8AC3E}">
        <p14:creationId xmlns:p14="http://schemas.microsoft.com/office/powerpoint/2010/main" val="359878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Virgin pulp and paper mills are the </a:t>
            </a:r>
            <a:r>
              <a:rPr lang="en-US" b="0" u="none" dirty="0" smtClean="0"/>
              <a:t>largest</a:t>
            </a:r>
            <a:r>
              <a:rPr lang="en-US" b="0" u="none" baseline="0" dirty="0" smtClean="0"/>
              <a:t> industrial users of water per ton.</a:t>
            </a:r>
          </a:p>
          <a:p>
            <a:endParaRPr lang="en-US" b="0" u="none" dirty="0" smtClean="0"/>
          </a:p>
          <a:p>
            <a:r>
              <a:rPr lang="en-US" dirty="0" smtClean="0"/>
              <a:t>Paper can be recycled into new paper 5-7 times.  It depends on the type and quality of paper.  Eventually after 5 or more times, the fiber strands get too short and it will have to be mixed with virgin paper or used for other things like egg cartons, bedding, or insulation. This is why you can’t recycle Paper towels, toilet paper</a:t>
            </a:r>
            <a:r>
              <a:rPr lang="en-US" baseline="0" dirty="0" smtClean="0"/>
              <a:t> and napkins even when clean. They are already made of a really low grade fiber. </a:t>
            </a:r>
            <a:endParaRPr lang="en-US" dirty="0" smtClean="0"/>
          </a:p>
          <a:p>
            <a:endParaRPr lang="en-US" u="sng" dirty="0" smtClean="0"/>
          </a:p>
          <a:p>
            <a:pPr defTabSz="907583">
              <a:defRPr/>
            </a:pPr>
            <a:r>
              <a:rPr lang="en-US" b="0" i="0" dirty="0" smtClean="0">
                <a:solidFill>
                  <a:srgbClr val="6E6E6E"/>
                </a:solidFill>
                <a:effectLst/>
                <a:latin typeface="NotoNashkArabic"/>
              </a:rPr>
              <a:t>Paper is one of the easiest materials to recycle, and 87% of Americans have access to </a:t>
            </a:r>
            <a:r>
              <a:rPr lang="en-US" b="0" i="0" u="none" dirty="0" smtClean="0">
                <a:solidFill>
                  <a:srgbClr val="2E7061"/>
                </a:solidFill>
                <a:effectLst/>
                <a:latin typeface="+mj-lt"/>
              </a:rPr>
              <a:t>curbside pickup.</a:t>
            </a:r>
            <a:endParaRPr lang="en-US" b="0" i="0" u="none" dirty="0" smtClean="0">
              <a:solidFill>
                <a:srgbClr val="6E6E6E"/>
              </a:solidFill>
              <a:effectLst/>
              <a:latin typeface="+mj-l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6</a:t>
            </a:fld>
            <a:endParaRPr lang="en-US"/>
          </a:p>
        </p:txBody>
      </p:sp>
    </p:spTree>
    <p:extLst>
      <p:ext uri="{BB962C8B-B14F-4D97-AF65-F5344CB8AC3E}">
        <p14:creationId xmlns:p14="http://schemas.microsoft.com/office/powerpoint/2010/main" val="1555838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Nice</a:t>
            </a:r>
            <a:r>
              <a:rPr lang="en-US" baseline="0" dirty="0" smtClean="0"/>
              <a:t> – a judgmental attitude, idealism, or superiority does not resonate well with anyone.</a:t>
            </a:r>
          </a:p>
          <a:p>
            <a:endParaRPr lang="en-US" baseline="0" dirty="0" smtClean="0"/>
          </a:p>
          <a:p>
            <a:pPr defTabSz="907633"/>
            <a:r>
              <a:rPr lang="en-US" baseline="0" dirty="0" smtClean="0"/>
              <a:t>Lead </a:t>
            </a:r>
            <a:r>
              <a:rPr lang="en-US" baseline="0" dirty="0" smtClean="0"/>
              <a:t>by </a:t>
            </a:r>
            <a:r>
              <a:rPr lang="en-US" baseline="0" dirty="0" smtClean="0"/>
              <a:t>example, </a:t>
            </a:r>
            <a:r>
              <a:rPr lang="en-US" baseline="0" dirty="0" smtClean="0"/>
              <a:t>you cannot force people to recycle and expect a good long term outcome. They have to want to do it on their own, we can just provide a bounty of reasons why it’s important. </a:t>
            </a:r>
            <a:endParaRPr lang="en-US" dirty="0" smtClean="0"/>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60</a:t>
            </a:fld>
            <a:endParaRPr lang="en-US"/>
          </a:p>
        </p:txBody>
      </p:sp>
    </p:spTree>
    <p:extLst>
      <p:ext uri="{BB962C8B-B14F-4D97-AF65-F5344CB8AC3E}">
        <p14:creationId xmlns:p14="http://schemas.microsoft.com/office/powerpoint/2010/main" val="1977766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61</a:t>
            </a:fld>
            <a:endParaRPr lang="en-US"/>
          </a:p>
        </p:txBody>
      </p:sp>
    </p:spTree>
    <p:extLst>
      <p:ext uri="{BB962C8B-B14F-4D97-AF65-F5344CB8AC3E}">
        <p14:creationId xmlns:p14="http://schemas.microsoft.com/office/powerpoint/2010/main" val="83346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7583">
              <a:defRPr/>
            </a:pPr>
            <a:r>
              <a:rPr lang="en-US" b="0" i="0" dirty="0" smtClean="0">
                <a:solidFill>
                  <a:srgbClr val="6E6E6E"/>
                </a:solidFill>
                <a:effectLst/>
                <a:latin typeface="NotoNashkArabic"/>
              </a:rPr>
              <a:t>Since</a:t>
            </a:r>
            <a:r>
              <a:rPr lang="en-US" b="0" i="0" baseline="0" dirty="0" smtClean="0">
                <a:solidFill>
                  <a:srgbClr val="6E6E6E"/>
                </a:solidFill>
                <a:effectLst/>
                <a:latin typeface="NotoNashkArabic"/>
              </a:rPr>
              <a:t> cardboard is paper, essentially, the huge water savings is the same.</a:t>
            </a:r>
          </a:p>
          <a:p>
            <a:pPr defTabSz="907583">
              <a:defRPr/>
            </a:pPr>
            <a:endParaRPr lang="en-US" b="0" i="0" baseline="0" dirty="0" smtClean="0">
              <a:solidFill>
                <a:srgbClr val="6E6E6E"/>
              </a:solidFill>
              <a:effectLst/>
              <a:latin typeface="NotoNashkArabic"/>
            </a:endParaRPr>
          </a:p>
          <a:p>
            <a:pPr defTabSz="907583">
              <a:defRPr/>
            </a:pPr>
            <a:r>
              <a:rPr lang="en-US" b="0" i="0" baseline="0" dirty="0" smtClean="0">
                <a:solidFill>
                  <a:srgbClr val="6E6E6E"/>
                </a:solidFill>
                <a:effectLst/>
                <a:latin typeface="NotoNashkArabic"/>
              </a:rPr>
              <a:t>We get a little less savings on energy but triple the savings on space. Cardboard especially when not broken down properly takes up a huge amount of space in a landfill. </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7</a:t>
            </a:fld>
            <a:endParaRPr lang="en-US"/>
          </a:p>
        </p:txBody>
      </p:sp>
    </p:spTree>
    <p:extLst>
      <p:ext uri="{BB962C8B-B14F-4D97-AF65-F5344CB8AC3E}">
        <p14:creationId xmlns:p14="http://schemas.microsoft.com/office/powerpoint/2010/main" val="288892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583">
              <a:defRPr/>
            </a:pPr>
            <a:endParaRPr lang="en-US" b="0" i="0" baseline="0" dirty="0" smtClean="0">
              <a:solidFill>
                <a:srgbClr val="6E6E6E"/>
              </a:solidFill>
              <a:effectLst/>
              <a:latin typeface="NotoNashkArabic"/>
            </a:endParaRPr>
          </a:p>
          <a:p>
            <a:pPr defTabSz="907583">
              <a:defRPr/>
            </a:pPr>
            <a:r>
              <a:rPr lang="en-US" b="0" i="0" baseline="0" dirty="0" smtClean="0">
                <a:solidFill>
                  <a:srgbClr val="6E6E6E"/>
                </a:solidFill>
                <a:effectLst/>
                <a:latin typeface="NotoNashkArabic"/>
              </a:rPr>
              <a:t>Something to note here: </a:t>
            </a:r>
            <a:r>
              <a:rPr lang="en-US" b="1" u="sng" dirty="0" smtClean="0"/>
              <a:t>cardboard is the biggest contributor to the waste stream</a:t>
            </a:r>
            <a:r>
              <a:rPr lang="en-US" dirty="0" smtClean="0"/>
              <a:t> at about 12% of all waste; it is also in the top two recovered material for recycling with an 81.3% recovery rate</a:t>
            </a:r>
            <a:endParaRPr lang="en-US" b="0" i="0" baseline="0" dirty="0" smtClean="0">
              <a:solidFill>
                <a:srgbClr val="6E6E6E"/>
              </a:solidFill>
              <a:effectLst/>
              <a:latin typeface="NotoNashkArabic"/>
            </a:endParaRPr>
          </a:p>
          <a:p>
            <a:pPr defTabSz="907583">
              <a:defRPr/>
            </a:pPr>
            <a:endParaRPr lang="en-US" b="0" i="0" baseline="0" dirty="0" smtClean="0">
              <a:solidFill>
                <a:srgbClr val="6E6E6E"/>
              </a:solidFill>
              <a:effectLst/>
              <a:latin typeface="NotoNashkArabic"/>
            </a:endParaRPr>
          </a:p>
          <a:p>
            <a:pPr defTabSz="907583">
              <a:defRPr/>
            </a:pPr>
            <a:r>
              <a:rPr lang="en-US" b="0" i="0" dirty="0" smtClean="0">
                <a:solidFill>
                  <a:srgbClr val="6E6E6E"/>
                </a:solidFill>
                <a:effectLst/>
                <a:latin typeface="NotoNashkArabic"/>
              </a:rPr>
              <a:t>Cardboard can be</a:t>
            </a:r>
            <a:r>
              <a:rPr lang="en-US" b="1" dirty="0" smtClean="0"/>
              <a:t> recycled </a:t>
            </a:r>
            <a:r>
              <a:rPr lang="en-US" dirty="0" smtClean="0"/>
              <a:t>many times, a bit more than regular paper because it starts with longer, stronger fibers. </a:t>
            </a:r>
          </a:p>
          <a:p>
            <a:endParaRPr lang="en-US" dirty="0"/>
          </a:p>
        </p:txBody>
      </p:sp>
      <p:sp>
        <p:nvSpPr>
          <p:cNvPr id="4" name="Slide Number Placeholder 3"/>
          <p:cNvSpPr>
            <a:spLocks noGrp="1"/>
          </p:cNvSpPr>
          <p:nvPr>
            <p:ph type="sldNum" sz="quarter" idx="10"/>
          </p:nvPr>
        </p:nvSpPr>
        <p:spPr/>
        <p:txBody>
          <a:bodyPr/>
          <a:lstStyle/>
          <a:p>
            <a:fld id="{1F25EA18-2B99-48AC-BBAB-BD6F3DC81E95}" type="slidenum">
              <a:rPr lang="en-US" smtClean="0"/>
              <a:pPr/>
              <a:t>8</a:t>
            </a:fld>
            <a:endParaRPr lang="en-US"/>
          </a:p>
        </p:txBody>
      </p:sp>
    </p:spTree>
    <p:extLst>
      <p:ext uri="{BB962C8B-B14F-4D97-AF65-F5344CB8AC3E}">
        <p14:creationId xmlns:p14="http://schemas.microsoft.com/office/powerpoint/2010/main" val="427030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Plastics have huge savings all around…</a:t>
            </a:r>
          </a:p>
          <a:p>
            <a:endParaRPr lang="en-US" b="1" dirty="0" smtClean="0"/>
          </a:p>
          <a:p>
            <a:r>
              <a:rPr lang="en-US" b="0" dirty="0" smtClean="0"/>
              <a:t>New</a:t>
            </a:r>
            <a:r>
              <a:rPr lang="en-US" b="0" baseline="0" dirty="0" smtClean="0"/>
              <a:t> plastics will consume 20% of all oil production within the next 35 years,</a:t>
            </a:r>
            <a:endParaRPr lang="en-US" b="0" dirty="0" smtClean="0"/>
          </a:p>
        </p:txBody>
      </p:sp>
      <p:sp>
        <p:nvSpPr>
          <p:cNvPr id="4" name="Slide Number Placeholder 3"/>
          <p:cNvSpPr>
            <a:spLocks noGrp="1"/>
          </p:cNvSpPr>
          <p:nvPr>
            <p:ph type="sldNum" sz="quarter" idx="10"/>
          </p:nvPr>
        </p:nvSpPr>
        <p:spPr/>
        <p:txBody>
          <a:bodyPr/>
          <a:lstStyle/>
          <a:p>
            <a:fld id="{1F25EA18-2B99-48AC-BBAB-BD6F3DC81E95}" type="slidenum">
              <a:rPr lang="en-US" smtClean="0"/>
              <a:pPr/>
              <a:t>9</a:t>
            </a:fld>
            <a:endParaRPr lang="en-US"/>
          </a:p>
        </p:txBody>
      </p:sp>
    </p:spTree>
    <p:extLst>
      <p:ext uri="{BB962C8B-B14F-4D97-AF65-F5344CB8AC3E}">
        <p14:creationId xmlns:p14="http://schemas.microsoft.com/office/powerpoint/2010/main" val="1102849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slco.org/recycle/hard-to-recycle-items/" TargetMode="External"/><Relationship Id="rId5" Type="http://schemas.openxmlformats.org/officeDocument/2006/relationships/image" Target="../media/image32.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hyperlink" Target="https://sustainability.berkeley.edu/sites/default/files/Promoting_Sustain_Behavior_Primer.pdf"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hyperlink" Target="https://grist.org/article/we-recycle-so-much-trash-its-created-an-international-crisis/?utm_medium=email&amp;utm_source=newsletter&amp;utm_campaign=daily" TargetMode="External"/><Relationship Id="rId3" Type="http://schemas.openxmlformats.org/officeDocument/2006/relationships/image" Target="../media/image3.png"/><Relationship Id="rId7" Type="http://schemas.openxmlformats.org/officeDocument/2006/relationships/hyperlink" Target="https://www.springbackutah.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utah.momentumrecycling.com/" TargetMode="External"/><Relationship Id="rId5" Type="http://schemas.openxmlformats.org/officeDocument/2006/relationships/hyperlink" Target="https://www.consumer.ftc.gov/articles/0226-shopping-green" TargetMode="External"/><Relationship Id="rId4" Type="http://schemas.openxmlformats.org/officeDocument/2006/relationships/hyperlink" Target="https://napcor.com/" TargetMode="External"/><Relationship Id="rId9" Type="http://schemas.openxmlformats.org/officeDocument/2006/relationships/hyperlink" Target="https://slco.org/recycle/hard-to-recycle-item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Title-Slide.pn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p:txBody>
          <a:bodyPr>
            <a:normAutofit/>
          </a:bodyPr>
          <a:lstStyle/>
          <a:p>
            <a:r>
              <a:rPr lang="en-US" dirty="0" smtClean="0"/>
              <a:t/>
            </a:r>
            <a:br>
              <a:rPr lang="en-US" dirty="0" smtClean="0"/>
            </a:br>
            <a:endParaRPr lang="en-US" dirty="0"/>
          </a:p>
        </p:txBody>
      </p:sp>
      <p:sp>
        <p:nvSpPr>
          <p:cNvPr id="7" name="Title 1"/>
          <p:cNvSpPr txBox="1">
            <a:spLocks/>
          </p:cNvSpPr>
          <p:nvPr/>
        </p:nvSpPr>
        <p:spPr>
          <a:xfrm>
            <a:off x="1371600" y="1447800"/>
            <a:ext cx="6705600" cy="2590800"/>
          </a:xfrm>
          <a:prstGeom prst="rect">
            <a:avLst/>
          </a:prstGeom>
        </p:spPr>
        <p:txBody>
          <a:bodyPr vert="horz" lIns="91440" tIns="45720" rIns="91440" bIns="45720" rtlCol="0" anchor="ctr">
            <a:normAutofit/>
          </a:bodyPr>
          <a:lstStyle/>
          <a:p>
            <a:pPr algn="ctr"/>
            <a:r>
              <a:rPr lang="en-US" sz="3200" b="1" dirty="0" smtClean="0">
                <a:effectLst>
                  <a:outerShdw blurRad="38100" dist="38100" dir="2700000" algn="tl">
                    <a:srgbClr val="000000">
                      <a:alpha val="43137"/>
                    </a:srgbClr>
                  </a:outerShdw>
                </a:effectLst>
                <a:cs typeface="Microsoft Sans Serif" panose="020B0604020202020204" pitchFamily="34" charset="0"/>
              </a:rPr>
              <a:t>Waste &amp; Materials Management II</a:t>
            </a:r>
          </a:p>
          <a:p>
            <a:endParaRPr lang="en-US" sz="4400" dirty="0" smtClean="0">
              <a:latin typeface="Museo Sans 700" pitchFamily="50" charset="0"/>
            </a:endParaRPr>
          </a:p>
        </p:txBody>
      </p:sp>
      <p:pic>
        <p:nvPicPr>
          <p:cNvPr id="3" name="Picture 2"/>
          <p:cNvPicPr>
            <a:picLocks noChangeAspect="1"/>
          </p:cNvPicPr>
          <p:nvPr/>
        </p:nvPicPr>
        <p:blipFill>
          <a:blip r:embed="rId4"/>
          <a:stretch>
            <a:fillRect/>
          </a:stretch>
        </p:blipFill>
        <p:spPr>
          <a:xfrm>
            <a:off x="304800" y="3189558"/>
            <a:ext cx="4505189" cy="306333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38199"/>
            <a:ext cx="9144000" cy="5145891"/>
          </a:xfrm>
          <a:prstGeom prst="rect">
            <a:avLst/>
          </a:prstGeom>
        </p:spPr>
      </p:pic>
    </p:spTree>
    <p:extLst>
      <p:ext uri="{BB962C8B-B14F-4D97-AF65-F5344CB8AC3E}">
        <p14:creationId xmlns:p14="http://schemas.microsoft.com/office/powerpoint/2010/main" val="124882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Recycling Efficiency </a:t>
            </a:r>
            <a:r>
              <a:rPr lang="en-US" dirty="0"/>
              <a:t/>
            </a:r>
            <a:br>
              <a:rPr lang="en-US" dirty="0"/>
            </a:br>
            <a:r>
              <a:rPr lang="en-US" dirty="0" smtClean="0"/>
              <a:t>Steel/Iron</a:t>
            </a:r>
            <a:endParaRPr lang="en-US" dirty="0"/>
          </a:p>
        </p:txBody>
      </p:sp>
      <p:sp>
        <p:nvSpPr>
          <p:cNvPr id="3" name="Content Placeholder 2"/>
          <p:cNvSpPr>
            <a:spLocks noGrp="1"/>
          </p:cNvSpPr>
          <p:nvPr>
            <p:ph idx="1"/>
          </p:nvPr>
        </p:nvSpPr>
        <p:spPr/>
        <p:txBody>
          <a:bodyPr>
            <a:normAutofit/>
          </a:bodyPr>
          <a:lstStyle/>
          <a:p>
            <a:pPr lvl="1"/>
            <a:endParaRPr lang="en-US" dirty="0" smtClean="0"/>
          </a:p>
          <a:p>
            <a:r>
              <a:rPr lang="en-US" dirty="0" smtClean="0"/>
              <a:t>Recycling Savings (per ton)</a:t>
            </a:r>
          </a:p>
          <a:p>
            <a:endParaRPr lang="en-US" dirty="0" smtClean="0"/>
          </a:p>
          <a:p>
            <a:pPr lvl="1"/>
            <a:r>
              <a:rPr lang="en-US" u="sng" dirty="0" smtClean="0"/>
              <a:t>Energy</a:t>
            </a:r>
            <a:r>
              <a:rPr lang="en-US" dirty="0" smtClean="0"/>
              <a:t>– 74% Reduction (642 Kwh)</a:t>
            </a:r>
          </a:p>
          <a:p>
            <a:pPr lvl="1">
              <a:buNone/>
            </a:pPr>
            <a:endParaRPr lang="en-US" dirty="0" smtClean="0"/>
          </a:p>
          <a:p>
            <a:pPr lvl="1"/>
            <a:r>
              <a:rPr lang="en-US" u="sng" dirty="0" smtClean="0"/>
              <a:t>Water</a:t>
            </a:r>
            <a:r>
              <a:rPr lang="en-US" dirty="0" smtClean="0"/>
              <a:t> – 40% Reduction (25,040 gallons)</a:t>
            </a:r>
          </a:p>
          <a:p>
            <a:pPr lvl="1"/>
            <a:endParaRPr lang="en-US" dirty="0" smtClean="0"/>
          </a:p>
          <a:p>
            <a:pPr lvl="1"/>
            <a:r>
              <a:rPr lang="en-US" u="sng" dirty="0" smtClean="0"/>
              <a:t>Landfill Space</a:t>
            </a:r>
            <a:r>
              <a:rPr lang="en-US" dirty="0" smtClean="0"/>
              <a:t> – 4 Cubic Yards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4281"/>
            <a:ext cx="6858000" cy="6858000"/>
          </a:xfrm>
          <a:prstGeom prst="rect">
            <a:avLst/>
          </a:prstGeom>
        </p:spPr>
      </p:pic>
    </p:spTree>
    <p:extLst>
      <p:ext uri="{BB962C8B-B14F-4D97-AF65-F5344CB8AC3E}">
        <p14:creationId xmlns:p14="http://schemas.microsoft.com/office/powerpoint/2010/main" val="1512588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t>Recycling Efficiency</a:t>
            </a:r>
            <a:br>
              <a:rPr lang="en-US" dirty="0" smtClean="0"/>
            </a:br>
            <a:r>
              <a:rPr lang="en-US" dirty="0" smtClean="0"/>
              <a:t>Aluminum</a:t>
            </a:r>
            <a:endParaRPr lang="en-US" dirty="0"/>
          </a:p>
        </p:txBody>
      </p:sp>
      <p:sp>
        <p:nvSpPr>
          <p:cNvPr id="3" name="Content Placeholder 2"/>
          <p:cNvSpPr>
            <a:spLocks noGrp="1"/>
          </p:cNvSpPr>
          <p:nvPr>
            <p:ph idx="1"/>
          </p:nvPr>
        </p:nvSpPr>
        <p:spPr/>
        <p:txBody>
          <a:bodyPr>
            <a:normAutofit/>
          </a:bodyPr>
          <a:lstStyle/>
          <a:p>
            <a:pPr lvl="1"/>
            <a:endParaRPr lang="en-US" dirty="0" smtClean="0"/>
          </a:p>
          <a:p>
            <a:r>
              <a:rPr lang="en-US" dirty="0" smtClean="0">
                <a:latin typeface="Microsoft Tai Le" panose="020B0502040204020203" pitchFamily="34" charset="0"/>
                <a:cs typeface="Microsoft Tai Le" panose="020B0502040204020203" pitchFamily="34" charset="0"/>
              </a:rPr>
              <a:t>Recycling Savings (per ton)</a:t>
            </a:r>
          </a:p>
          <a:p>
            <a:endParaRPr lang="en-US" dirty="0" smtClean="0">
              <a:latin typeface="Microsoft Tai Le" panose="020B0502040204020203" pitchFamily="34" charset="0"/>
              <a:cs typeface="Microsoft Tai Le" panose="020B0502040204020203" pitchFamily="34" charset="0"/>
            </a:endParaRPr>
          </a:p>
          <a:p>
            <a:pPr lvl="1"/>
            <a:r>
              <a:rPr lang="en-US" u="sng" dirty="0" smtClean="0">
                <a:latin typeface="Microsoft Tai Le" panose="020B0502040204020203" pitchFamily="34" charset="0"/>
                <a:cs typeface="Microsoft Tai Le" panose="020B0502040204020203" pitchFamily="34" charset="0"/>
              </a:rPr>
              <a:t>Energy</a:t>
            </a:r>
            <a:r>
              <a:rPr lang="en-US" dirty="0" smtClean="0">
                <a:latin typeface="Microsoft Tai Le" panose="020B0502040204020203" pitchFamily="34" charset="0"/>
                <a:cs typeface="Microsoft Tai Le" panose="020B0502040204020203" pitchFamily="34" charset="0"/>
              </a:rPr>
              <a:t>– 95% Reduction (14,000 Kwh)</a:t>
            </a:r>
          </a:p>
          <a:p>
            <a:pPr lvl="1"/>
            <a:endParaRPr lang="en-US" dirty="0" smtClean="0">
              <a:latin typeface="Microsoft Tai Le" panose="020B0502040204020203" pitchFamily="34" charset="0"/>
              <a:cs typeface="Microsoft Tai Le" panose="020B0502040204020203" pitchFamily="34" charset="0"/>
            </a:endParaRPr>
          </a:p>
          <a:p>
            <a:pPr lvl="1"/>
            <a:r>
              <a:rPr lang="en-US" u="sng" dirty="0" smtClean="0">
                <a:latin typeface="Microsoft Tai Le" panose="020B0502040204020203" pitchFamily="34" charset="0"/>
                <a:cs typeface="Microsoft Tai Le" panose="020B0502040204020203" pitchFamily="34" charset="0"/>
              </a:rPr>
              <a:t>Water</a:t>
            </a:r>
            <a:r>
              <a:rPr lang="en-US" dirty="0" smtClean="0">
                <a:latin typeface="Microsoft Tai Le" panose="020B0502040204020203" pitchFamily="34" charset="0"/>
                <a:cs typeface="Microsoft Tai Le" panose="020B0502040204020203" pitchFamily="34" charset="0"/>
              </a:rPr>
              <a:t> – 95% Reduction (27,800 gallons)</a:t>
            </a:r>
          </a:p>
          <a:p>
            <a:pPr lvl="1"/>
            <a:endParaRPr lang="en-US" dirty="0" smtClean="0">
              <a:latin typeface="Microsoft Tai Le" panose="020B0502040204020203" pitchFamily="34" charset="0"/>
              <a:cs typeface="Microsoft Tai Le" panose="020B0502040204020203" pitchFamily="34" charset="0"/>
            </a:endParaRPr>
          </a:p>
          <a:p>
            <a:pPr lvl="1"/>
            <a:r>
              <a:rPr lang="en-US" u="sng" dirty="0" smtClean="0">
                <a:latin typeface="Microsoft Tai Le" panose="020B0502040204020203" pitchFamily="34" charset="0"/>
                <a:cs typeface="Microsoft Tai Le" panose="020B0502040204020203" pitchFamily="34" charset="0"/>
              </a:rPr>
              <a:t>Landfill Space </a:t>
            </a:r>
            <a:r>
              <a:rPr lang="en-US" dirty="0" smtClean="0">
                <a:latin typeface="Microsoft Tai Le" panose="020B0502040204020203" pitchFamily="34" charset="0"/>
                <a:cs typeface="Microsoft Tai Le" panose="020B0502040204020203" pitchFamily="34" charset="0"/>
              </a:rPr>
              <a:t>– 10 Cubic Yards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3959"/>
            <a:ext cx="9144000" cy="6090082"/>
          </a:xfrm>
          <a:prstGeom prst="rect">
            <a:avLst/>
          </a:prstGeom>
        </p:spPr>
      </p:pic>
    </p:spTree>
    <p:extLst>
      <p:ext uri="{BB962C8B-B14F-4D97-AF65-F5344CB8AC3E}">
        <p14:creationId xmlns:p14="http://schemas.microsoft.com/office/powerpoint/2010/main" val="221376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Recycling Efficiency </a:t>
            </a:r>
            <a:r>
              <a:rPr lang="en-US" dirty="0"/>
              <a:t/>
            </a:r>
            <a:br>
              <a:rPr lang="en-US" dirty="0"/>
            </a:br>
            <a:r>
              <a:rPr lang="en-US" dirty="0" smtClean="0"/>
              <a:t>Glass</a:t>
            </a:r>
            <a:endParaRPr lang="en-US" dirty="0"/>
          </a:p>
        </p:txBody>
      </p:sp>
      <p:sp>
        <p:nvSpPr>
          <p:cNvPr id="3" name="Content Placeholder 2"/>
          <p:cNvSpPr>
            <a:spLocks noGrp="1"/>
          </p:cNvSpPr>
          <p:nvPr>
            <p:ph idx="1"/>
          </p:nvPr>
        </p:nvSpPr>
        <p:spPr/>
        <p:txBody>
          <a:bodyPr>
            <a:normAutofit/>
          </a:bodyPr>
          <a:lstStyle/>
          <a:p>
            <a:pPr lvl="1"/>
            <a:endParaRPr lang="en-US" dirty="0" smtClean="0">
              <a:latin typeface="Museo Sans 500" pitchFamily="50" charset="0"/>
            </a:endParaRPr>
          </a:p>
          <a:p>
            <a:r>
              <a:rPr lang="en-US" dirty="0" smtClean="0"/>
              <a:t>Recycling Savings (per ton)</a:t>
            </a:r>
          </a:p>
          <a:p>
            <a:endParaRPr lang="en-US" dirty="0" smtClean="0"/>
          </a:p>
          <a:p>
            <a:pPr lvl="1"/>
            <a:r>
              <a:rPr lang="en-US" u="sng" dirty="0" smtClean="0"/>
              <a:t>Energy</a:t>
            </a:r>
            <a:r>
              <a:rPr lang="en-US" dirty="0" smtClean="0"/>
              <a:t>  – 40% Reduction (42 Kwh)</a:t>
            </a:r>
          </a:p>
          <a:p>
            <a:pPr lvl="1"/>
            <a:endParaRPr lang="en-US" dirty="0" smtClean="0"/>
          </a:p>
          <a:p>
            <a:pPr lvl="1"/>
            <a:r>
              <a:rPr lang="en-US" u="sng" dirty="0" smtClean="0"/>
              <a:t>Water</a:t>
            </a:r>
            <a:r>
              <a:rPr lang="en-US" dirty="0" smtClean="0"/>
              <a:t>– 50% Reduction (290 gallons)</a:t>
            </a:r>
          </a:p>
          <a:p>
            <a:pPr lvl="2">
              <a:buNone/>
            </a:pPr>
            <a:endParaRPr lang="en-US" dirty="0" smtClean="0"/>
          </a:p>
          <a:p>
            <a:pPr lvl="1"/>
            <a:r>
              <a:rPr lang="en-US" u="sng" dirty="0" smtClean="0"/>
              <a:t>Landfill Space</a:t>
            </a:r>
            <a:r>
              <a:rPr lang="en-US" dirty="0" smtClean="0"/>
              <a:t> – 2 Cubic Yards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942" y="914400"/>
            <a:ext cx="9106058" cy="5486400"/>
          </a:xfrm>
          <a:prstGeom prst="rect">
            <a:avLst/>
          </a:prstGeom>
        </p:spPr>
      </p:pic>
    </p:spTree>
    <p:extLst>
      <p:ext uri="{BB962C8B-B14F-4D97-AF65-F5344CB8AC3E}">
        <p14:creationId xmlns:p14="http://schemas.microsoft.com/office/powerpoint/2010/main" val="362779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694295"/>
            <a:ext cx="3848100" cy="3477875"/>
          </a:xfrm>
          <a:prstGeom prst="rect">
            <a:avLst/>
          </a:prstGeom>
          <a:noFill/>
        </p:spPr>
        <p:txBody>
          <a:bodyPr wrap="square" rtlCol="0">
            <a:spAutoFit/>
          </a:bodyPr>
          <a:lstStyle/>
          <a:p>
            <a:pPr marL="685800" indent="-685800">
              <a:buFont typeface="Arial" panose="020B0604020202020204" pitchFamily="34" charset="0"/>
              <a:buChar char="•"/>
            </a:pPr>
            <a:r>
              <a:rPr lang="en-US" sz="4400" dirty="0" smtClean="0"/>
              <a:t>What is Recyclable?</a:t>
            </a:r>
          </a:p>
          <a:p>
            <a:endParaRPr lang="en-US" sz="4400" dirty="0" smtClean="0"/>
          </a:p>
          <a:p>
            <a:pPr marL="685800" indent="-685800">
              <a:buFont typeface="Arial" panose="020B0604020202020204" pitchFamily="34" charset="0"/>
              <a:buChar char="•"/>
            </a:pPr>
            <a:r>
              <a:rPr lang="en-US" sz="4400" dirty="0" smtClean="0"/>
              <a:t>What is Not Recyclable?</a:t>
            </a:r>
            <a:endParaRPr lang="en-US" sz="4400" dirty="0"/>
          </a:p>
        </p:txBody>
      </p:sp>
      <p:pic>
        <p:nvPicPr>
          <p:cNvPr id="5" name="Picture 4" descr="Logo.png"/>
          <p:cNvPicPr>
            <a:picLocks noChangeAspect="1"/>
          </p:cNvPicPr>
          <p:nvPr/>
        </p:nvPicPr>
        <p:blipFill>
          <a:blip r:embed="rId3" cstate="print"/>
          <a:stretch>
            <a:fillRect/>
          </a:stretch>
        </p:blipFill>
        <p:spPr>
          <a:xfrm>
            <a:off x="228600" y="304800"/>
            <a:ext cx="990600" cy="990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28598"/>
            <a:ext cx="3605213" cy="6409267"/>
          </a:xfrm>
          <a:prstGeom prst="rect">
            <a:avLst/>
          </a:prstGeom>
        </p:spPr>
      </p:pic>
    </p:spTree>
    <p:extLst>
      <p:ext uri="{BB962C8B-B14F-4D97-AF65-F5344CB8AC3E}">
        <p14:creationId xmlns:p14="http://schemas.microsoft.com/office/powerpoint/2010/main" val="2402867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lstStyle/>
          <a:p>
            <a:r>
              <a:rPr lang="en-US" dirty="0" smtClean="0"/>
              <a:t>Cardboard, Paperboard &amp; Paper</a:t>
            </a:r>
            <a:endParaRPr lang="en-US" dirty="0"/>
          </a:p>
        </p:txBody>
      </p:sp>
      <p:pic>
        <p:nvPicPr>
          <p:cNvPr id="2050" name="Picture 2" descr="Image result for recycled paper m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7222141" cy="480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23735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thermal receipt paper"/>
          <p:cNvPicPr>
            <a:picLocks noChangeAspect="1" noChangeArrowheads="1"/>
          </p:cNvPicPr>
          <p:nvPr/>
        </p:nvPicPr>
        <p:blipFill rotWithShape="1">
          <a:blip r:embed="rId3">
            <a:extLst>
              <a:ext uri="{28A0092B-C50C-407E-A947-70E740481C1C}">
                <a14:useLocalDpi xmlns:a14="http://schemas.microsoft.com/office/drawing/2010/main" val="0"/>
              </a:ext>
            </a:extLst>
          </a:blip>
          <a:srcRect t="27645" b="9527"/>
          <a:stretch/>
        </p:blipFill>
        <p:spPr bwMode="auto">
          <a:xfrm>
            <a:off x="4017631" y="5041434"/>
            <a:ext cx="2132478" cy="14291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5069" y="2500303"/>
            <a:ext cx="5430664" cy="1837426"/>
          </a:xfrm>
          <a:prstGeom prst="rect">
            <a:avLst/>
          </a:prstGeom>
        </p:spPr>
        <p:txBody>
          <a:bodyPr wrap="square">
            <a:spAutoFit/>
          </a:bodyPr>
          <a:lstStyle/>
          <a:p>
            <a:pPr>
              <a:lnSpc>
                <a:spcPct val="90000"/>
              </a:lnSpc>
            </a:pPr>
            <a:r>
              <a:rPr lang="en-US" b="1" u="sng" dirty="0"/>
              <a:t>What is NOT recyclable in the Blue Bin:</a:t>
            </a:r>
          </a:p>
          <a:p>
            <a:pPr>
              <a:lnSpc>
                <a:spcPct val="90000"/>
              </a:lnSpc>
            </a:pPr>
            <a:r>
              <a:rPr lang="en-US" sz="1350" dirty="0">
                <a:solidFill>
                  <a:schemeClr val="accent3">
                    <a:lumMod val="75000"/>
                  </a:schemeClr>
                </a:solidFill>
              </a:rPr>
              <a:t>	</a:t>
            </a:r>
          </a:p>
          <a:p>
            <a:pPr>
              <a:lnSpc>
                <a:spcPct val="90000"/>
              </a:lnSpc>
            </a:pPr>
            <a:r>
              <a:rPr lang="en-US" sz="1350" dirty="0">
                <a:solidFill>
                  <a:schemeClr val="accent3">
                    <a:lumMod val="75000"/>
                  </a:schemeClr>
                </a:solidFill>
              </a:rPr>
              <a:t>	</a:t>
            </a:r>
            <a:r>
              <a:rPr lang="en-US" sz="1350" b="1" dirty="0">
                <a:solidFill>
                  <a:schemeClr val="accent3">
                    <a:lumMod val="75000"/>
                  </a:schemeClr>
                </a:solidFill>
              </a:rPr>
              <a:t>Paper towels, tissues, toilet paper</a:t>
            </a:r>
            <a:r>
              <a:rPr lang="en-US" sz="1350" b="1" dirty="0"/>
              <a:t> </a:t>
            </a:r>
            <a:r>
              <a:rPr lang="en-US" sz="1350" dirty="0"/>
              <a:t>(even if they are clean)</a:t>
            </a:r>
          </a:p>
          <a:p>
            <a:pPr>
              <a:lnSpc>
                <a:spcPct val="90000"/>
              </a:lnSpc>
            </a:pPr>
            <a:r>
              <a:rPr lang="en-US" sz="1350" dirty="0"/>
              <a:t>	</a:t>
            </a:r>
          </a:p>
          <a:p>
            <a:pPr>
              <a:lnSpc>
                <a:spcPct val="90000"/>
              </a:lnSpc>
            </a:pPr>
            <a:r>
              <a:rPr lang="en-US" sz="1350" dirty="0"/>
              <a:t>	Paper coated or soaked with other materials or oils</a:t>
            </a:r>
          </a:p>
          <a:p>
            <a:pPr>
              <a:lnSpc>
                <a:spcPct val="90000"/>
              </a:lnSpc>
            </a:pPr>
            <a:r>
              <a:rPr lang="en-US" sz="1350" dirty="0"/>
              <a:t>	</a:t>
            </a:r>
          </a:p>
          <a:p>
            <a:pPr>
              <a:lnSpc>
                <a:spcPct val="90000"/>
              </a:lnSpc>
            </a:pPr>
            <a:r>
              <a:rPr lang="en-US" sz="1350" dirty="0"/>
              <a:t>	Pieces smaller than 2”-3” (</a:t>
            </a:r>
            <a:r>
              <a:rPr lang="en-US" sz="1350" dirty="0" smtClean="0"/>
              <a:t>Includes </a:t>
            </a:r>
            <a:r>
              <a:rPr lang="en-US" sz="1350" dirty="0"/>
              <a:t>Shredded Paper)</a:t>
            </a:r>
          </a:p>
          <a:p>
            <a:pPr>
              <a:lnSpc>
                <a:spcPct val="90000"/>
              </a:lnSpc>
            </a:pPr>
            <a:r>
              <a:rPr lang="en-US" sz="1350" dirty="0"/>
              <a:t>	</a:t>
            </a:r>
          </a:p>
          <a:p>
            <a:pPr>
              <a:lnSpc>
                <a:spcPct val="90000"/>
              </a:lnSpc>
            </a:pPr>
            <a:r>
              <a:rPr lang="en-US" sz="1350" dirty="0"/>
              <a:t>	Most receipt paper (Thermal paper is not recyclable)</a:t>
            </a:r>
          </a:p>
        </p:txBody>
      </p:sp>
      <p:sp>
        <p:nvSpPr>
          <p:cNvPr id="4" name="Title 1"/>
          <p:cNvSpPr>
            <a:spLocks noGrp="1"/>
          </p:cNvSpPr>
          <p:nvPr>
            <p:ph type="title"/>
          </p:nvPr>
        </p:nvSpPr>
        <p:spPr>
          <a:xfrm>
            <a:off x="475069" y="1022538"/>
            <a:ext cx="8229600" cy="1143000"/>
          </a:xfrm>
        </p:spPr>
        <p:txBody>
          <a:bodyPr/>
          <a:lstStyle/>
          <a:p>
            <a:r>
              <a:rPr lang="en-US" dirty="0" smtClean="0"/>
              <a:t>Cardboard, Paperboard &amp; Paper</a:t>
            </a:r>
            <a:endParaRPr lang="en-US" dirty="0"/>
          </a:p>
        </p:txBody>
      </p:sp>
      <p:pic>
        <p:nvPicPr>
          <p:cNvPr id="3074" name="Picture 2" descr="Image result for paper towels napkins toilet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109" y="2487492"/>
            <a:ext cx="2977561" cy="1804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greasy pizza 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131" y="4806042"/>
            <a:ext cx="2111528" cy="189990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H="1">
            <a:off x="6595755" y="4222812"/>
            <a:ext cx="1714946" cy="1637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2184" y="4572297"/>
            <a:ext cx="1343373" cy="1257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240525" y="1999878"/>
            <a:ext cx="2331976" cy="2039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Logo.png"/>
          <p:cNvPicPr>
            <a:picLocks noChangeAspect="1"/>
          </p:cNvPicPr>
          <p:nvPr/>
        </p:nvPicPr>
        <p:blipFill>
          <a:blip r:embed="rId6"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92239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endParaRPr lang="en-US" b="1" dirty="0" smtClean="0"/>
          </a:p>
          <a:p>
            <a:r>
              <a:rPr lang="en-US" sz="3100" b="1" dirty="0" smtClean="0"/>
              <a:t>What is Recyclable</a:t>
            </a:r>
          </a:p>
          <a:p>
            <a:endParaRPr lang="en-US" sz="3100" b="1" dirty="0" smtClean="0"/>
          </a:p>
          <a:p>
            <a:r>
              <a:rPr lang="en-US" sz="3100" b="1" dirty="0" smtClean="0"/>
              <a:t>Challenges</a:t>
            </a:r>
          </a:p>
          <a:p>
            <a:endParaRPr lang="en-US" sz="3100" b="1" dirty="0"/>
          </a:p>
          <a:p>
            <a:r>
              <a:rPr lang="en-US" sz="3100" b="1" dirty="0" smtClean="0"/>
              <a:t>Green Purchasing</a:t>
            </a:r>
          </a:p>
          <a:p>
            <a:pPr marL="0" indent="0">
              <a:buNone/>
            </a:pPr>
            <a:endParaRPr lang="en-US" sz="3100" b="1" dirty="0" smtClean="0"/>
          </a:p>
          <a:p>
            <a:r>
              <a:rPr lang="en-US" sz="3100" b="1" dirty="0" smtClean="0"/>
              <a:t>Outreach Best Practices</a:t>
            </a:r>
          </a:p>
          <a:p>
            <a:pPr marL="0" indent="0">
              <a:buNone/>
            </a:pPr>
            <a:endParaRPr lang="en-US" b="1" dirty="0"/>
          </a:p>
          <a:p>
            <a:pPr marL="0" indent="0">
              <a:buNone/>
            </a:pPr>
            <a:endParaRPr lang="en-US" b="1" dirty="0" smtClean="0"/>
          </a:p>
          <a:p>
            <a:r>
              <a:rPr lang="en-US" b="1" dirty="0" smtClean="0"/>
              <a:t>Waste Management’s MRF Tour – Yay!</a:t>
            </a:r>
            <a:endParaRPr lang="en-US" b="1" dirty="0"/>
          </a:p>
          <a:p>
            <a:endParaRPr lang="en-US" dirty="0" smtClean="0"/>
          </a:p>
          <a:p>
            <a:endParaRPr lang="en-US"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598401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85095" y="2286000"/>
            <a:ext cx="6389059" cy="4058707"/>
          </a:xfrm>
          <a:prstGeom prst="rect">
            <a:avLst/>
          </a:prstGeom>
        </p:spPr>
      </p:pic>
      <p:sp>
        <p:nvSpPr>
          <p:cNvPr id="2" name="Title 1"/>
          <p:cNvSpPr>
            <a:spLocks noGrp="1"/>
          </p:cNvSpPr>
          <p:nvPr>
            <p:ph type="title"/>
          </p:nvPr>
        </p:nvSpPr>
        <p:spPr>
          <a:xfrm>
            <a:off x="564824" y="1066800"/>
            <a:ext cx="8229600" cy="1143000"/>
          </a:xfrm>
        </p:spPr>
        <p:txBody>
          <a:bodyPr/>
          <a:lstStyle/>
          <a:p>
            <a:r>
              <a:rPr lang="en-US" dirty="0" smtClean="0"/>
              <a:t>Cartons – the “tricky” one</a:t>
            </a:r>
            <a:endParaRPr lang="en-US" dirty="0"/>
          </a:p>
        </p:txBody>
      </p:sp>
      <p:pic>
        <p:nvPicPr>
          <p:cNvPr id="5" name="Picture 4"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66292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77469" y="2268584"/>
            <a:ext cx="6389059" cy="4058707"/>
          </a:xfrm>
          <a:prstGeom prst="rect">
            <a:avLst/>
          </a:prstGeom>
        </p:spPr>
      </p:pic>
      <p:sp>
        <p:nvSpPr>
          <p:cNvPr id="2" name="Title 1"/>
          <p:cNvSpPr>
            <a:spLocks noGrp="1"/>
          </p:cNvSpPr>
          <p:nvPr>
            <p:ph type="title"/>
          </p:nvPr>
        </p:nvSpPr>
        <p:spPr>
          <a:xfrm>
            <a:off x="457198" y="1008215"/>
            <a:ext cx="8229600" cy="1143000"/>
          </a:xfrm>
        </p:spPr>
        <p:txBody>
          <a:bodyPr/>
          <a:lstStyle/>
          <a:p>
            <a:r>
              <a:rPr lang="en-US" dirty="0" smtClean="0"/>
              <a:t>Cartons – the “tricky” one</a:t>
            </a:r>
            <a:endParaRPr lang="en-US" dirty="0"/>
          </a:p>
        </p:txBody>
      </p:sp>
      <p:sp>
        <p:nvSpPr>
          <p:cNvPr id="6" name="&quot;No&quot; Symbol 5"/>
          <p:cNvSpPr/>
          <p:nvPr/>
        </p:nvSpPr>
        <p:spPr>
          <a:xfrm>
            <a:off x="1942415" y="4400803"/>
            <a:ext cx="1143298" cy="1143298"/>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8" name="Picture 7"/>
          <p:cNvPicPr>
            <a:picLocks noChangeAspect="1"/>
          </p:cNvPicPr>
          <p:nvPr/>
        </p:nvPicPr>
        <p:blipFill>
          <a:blip r:embed="rId4"/>
          <a:stretch>
            <a:fillRect/>
          </a:stretch>
        </p:blipFill>
        <p:spPr>
          <a:xfrm>
            <a:off x="2958641" y="2707090"/>
            <a:ext cx="1458975" cy="1458975"/>
          </a:xfrm>
          <a:prstGeom prst="rect">
            <a:avLst/>
          </a:prstGeom>
        </p:spPr>
      </p:pic>
      <p:pic>
        <p:nvPicPr>
          <p:cNvPr id="9" name="Picture 8"/>
          <p:cNvPicPr>
            <a:picLocks noChangeAspect="1"/>
          </p:cNvPicPr>
          <p:nvPr/>
        </p:nvPicPr>
        <p:blipFill>
          <a:blip r:embed="rId5"/>
          <a:stretch>
            <a:fillRect/>
          </a:stretch>
        </p:blipFill>
        <p:spPr>
          <a:xfrm>
            <a:off x="4724400" y="3551584"/>
            <a:ext cx="1152544" cy="1086133"/>
          </a:xfrm>
          <a:prstGeom prst="rect">
            <a:avLst/>
          </a:prstGeom>
        </p:spPr>
      </p:pic>
      <p:pic>
        <p:nvPicPr>
          <p:cNvPr id="10" name="Picture 9"/>
          <p:cNvPicPr>
            <a:picLocks noChangeAspect="1"/>
          </p:cNvPicPr>
          <p:nvPr/>
        </p:nvPicPr>
        <p:blipFill>
          <a:blip r:embed="rId4"/>
          <a:stretch>
            <a:fillRect/>
          </a:stretch>
        </p:blipFill>
        <p:spPr>
          <a:xfrm>
            <a:off x="6477000" y="4094651"/>
            <a:ext cx="1458975" cy="1458975"/>
          </a:xfrm>
          <a:prstGeom prst="rect">
            <a:avLst/>
          </a:prstGeom>
        </p:spPr>
      </p:pic>
      <p:pic>
        <p:nvPicPr>
          <p:cNvPr id="11" name="Picture 10" descr="Logo.png"/>
          <p:cNvPicPr>
            <a:picLocks noChangeAspect="1"/>
          </p:cNvPicPr>
          <p:nvPr/>
        </p:nvPicPr>
        <p:blipFill>
          <a:blip r:embed="rId6"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81973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3900" y="1956874"/>
            <a:ext cx="8803393" cy="2585323"/>
          </a:xfrm>
          <a:prstGeom prst="rect">
            <a:avLst/>
          </a:prstGeom>
          <a:noFill/>
        </p:spPr>
        <p:txBody>
          <a:bodyPr wrap="square" rtlCol="0">
            <a:spAutoFit/>
          </a:bodyPr>
          <a:lstStyle/>
          <a:p>
            <a:pPr>
              <a:lnSpc>
                <a:spcPct val="90000"/>
              </a:lnSpc>
            </a:pPr>
            <a:endParaRPr lang="en-US" dirty="0"/>
          </a:p>
          <a:p>
            <a:pPr marL="342991" indent="-342991">
              <a:lnSpc>
                <a:spcPct val="90000"/>
              </a:lnSpc>
              <a:buFont typeface="+mj-lt"/>
              <a:buAutoNum type="arabicPeriod"/>
            </a:pPr>
            <a:r>
              <a:rPr lang="en-US" b="1" dirty="0">
                <a:solidFill>
                  <a:schemeClr val="tx2"/>
                </a:solidFill>
              </a:rPr>
              <a:t>Recycle all Metal cans</a:t>
            </a:r>
          </a:p>
          <a:p>
            <a:pPr marL="342991" indent="-342991">
              <a:lnSpc>
                <a:spcPct val="90000"/>
              </a:lnSpc>
              <a:buFont typeface="+mj-lt"/>
              <a:buAutoNum type="arabicPeriod"/>
            </a:pPr>
            <a:endParaRPr lang="en-US" b="1" dirty="0">
              <a:solidFill>
                <a:schemeClr val="accent1"/>
              </a:solidFill>
            </a:endParaRPr>
          </a:p>
          <a:p>
            <a:pPr marL="342991" indent="-342991">
              <a:lnSpc>
                <a:spcPct val="90000"/>
              </a:lnSpc>
              <a:buFont typeface="+mj-lt"/>
              <a:buAutoNum type="arabicPeriod"/>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
        <p:nvSpPr>
          <p:cNvPr id="4" name="Title 3"/>
          <p:cNvSpPr>
            <a:spLocks noGrp="1"/>
          </p:cNvSpPr>
          <p:nvPr>
            <p:ph type="title"/>
          </p:nvPr>
        </p:nvSpPr>
        <p:spPr>
          <a:xfrm>
            <a:off x="457200" y="434445"/>
            <a:ext cx="8229600" cy="1143000"/>
          </a:xfrm>
        </p:spPr>
        <p:txBody>
          <a:bodyPr/>
          <a:lstStyle/>
          <a:p>
            <a:r>
              <a:rPr lang="en-US" dirty="0" smtClean="0"/>
              <a:t>Metals</a:t>
            </a:r>
            <a:endParaRPr lang="en-US" dirty="0"/>
          </a:p>
        </p:txBody>
      </p:sp>
      <p:pic>
        <p:nvPicPr>
          <p:cNvPr id="7170" name="Picture 2" descr="Image result for aluminum and steel c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124200"/>
            <a:ext cx="3659347" cy="2835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28085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Metals</a:t>
            </a:r>
            <a:endParaRPr lang="en-US" dirty="0"/>
          </a:p>
        </p:txBody>
      </p:sp>
      <p:sp>
        <p:nvSpPr>
          <p:cNvPr id="3" name="Content Placeholder 2"/>
          <p:cNvSpPr>
            <a:spLocks noGrp="1"/>
          </p:cNvSpPr>
          <p:nvPr>
            <p:ph idx="1"/>
          </p:nvPr>
        </p:nvSpPr>
        <p:spPr>
          <a:xfrm>
            <a:off x="507493" y="2365733"/>
            <a:ext cx="8065294" cy="3349862"/>
          </a:xfrm>
        </p:spPr>
        <p:txBody>
          <a:bodyPr>
            <a:normAutofit fontScale="92500" lnSpcReduction="10000"/>
          </a:bodyPr>
          <a:lstStyle/>
          <a:p>
            <a:pPr marL="0" indent="0" defTabSz="685983">
              <a:lnSpc>
                <a:spcPct val="90000"/>
              </a:lnSpc>
              <a:spcBef>
                <a:spcPts val="0"/>
              </a:spcBef>
              <a:buNone/>
            </a:pPr>
            <a:r>
              <a:rPr lang="en-US" sz="2326" b="1" u="sng" dirty="0">
                <a:solidFill>
                  <a:prstClr val="black"/>
                </a:solidFill>
              </a:rPr>
              <a:t>What is NOT recyclable in the Blue Bin:</a:t>
            </a:r>
          </a:p>
          <a:p>
            <a:pPr marL="342991" indent="-342991">
              <a:lnSpc>
                <a:spcPct val="90000"/>
              </a:lnSpc>
              <a:buFont typeface="+mj-lt"/>
              <a:buAutoNum type="arabicPeriod"/>
            </a:pPr>
            <a:endParaRPr lang="en-US" sz="1800" b="1" u="sng" dirty="0">
              <a:solidFill>
                <a:schemeClr val="accent1"/>
              </a:solidFill>
            </a:endParaRPr>
          </a:p>
          <a:p>
            <a:pPr marL="342991" indent="-342991">
              <a:lnSpc>
                <a:spcPct val="90000"/>
              </a:lnSpc>
              <a:buFont typeface="+mj-lt"/>
              <a:buAutoNum type="arabicPeriod"/>
            </a:pPr>
            <a:r>
              <a:rPr lang="en-US" sz="1800" dirty="0">
                <a:solidFill>
                  <a:schemeClr val="tx2"/>
                </a:solidFill>
              </a:rPr>
              <a:t>Scrap Metal – recyclable at drop-off locations</a:t>
            </a:r>
          </a:p>
          <a:p>
            <a:pPr marL="342991" indent="-342991">
              <a:lnSpc>
                <a:spcPct val="90000"/>
              </a:lnSpc>
              <a:buFont typeface="+mj-lt"/>
              <a:buAutoNum type="arabicPeriod"/>
            </a:pPr>
            <a:r>
              <a:rPr lang="en-US" sz="1800" dirty="0">
                <a:solidFill>
                  <a:schemeClr val="tx2"/>
                </a:solidFill>
              </a:rPr>
              <a:t>Metal Hangers –</a:t>
            </a:r>
            <a:r>
              <a:rPr lang="en-US" sz="1800" i="1" dirty="0">
                <a:solidFill>
                  <a:schemeClr val="tx2"/>
                </a:solidFill>
              </a:rPr>
              <a:t> recyclable at drop-off locations</a:t>
            </a:r>
          </a:p>
          <a:p>
            <a:pPr marL="342991" indent="-342991">
              <a:lnSpc>
                <a:spcPct val="90000"/>
              </a:lnSpc>
              <a:buFont typeface="+mj-lt"/>
              <a:buAutoNum type="arabicPeriod"/>
            </a:pPr>
            <a:r>
              <a:rPr lang="en-US" sz="1800" dirty="0">
                <a:solidFill>
                  <a:schemeClr val="tx2"/>
                </a:solidFill>
              </a:rPr>
              <a:t>Items smaller than 2”-3”–  </a:t>
            </a:r>
            <a:r>
              <a:rPr lang="en-US" sz="1800" i="1" dirty="0">
                <a:solidFill>
                  <a:schemeClr val="tx2"/>
                </a:solidFill>
              </a:rPr>
              <a:t>recyclable at  drop-off locations</a:t>
            </a:r>
          </a:p>
          <a:p>
            <a:pPr marL="342991" indent="-342991">
              <a:lnSpc>
                <a:spcPct val="90000"/>
              </a:lnSpc>
              <a:buFont typeface="+mj-lt"/>
              <a:buAutoNum type="arabicPeriod"/>
            </a:pPr>
            <a:r>
              <a:rPr lang="en-US" sz="1800" dirty="0">
                <a:solidFill>
                  <a:schemeClr val="tx2"/>
                </a:solidFill>
              </a:rPr>
              <a:t>Batteries – </a:t>
            </a:r>
            <a:r>
              <a:rPr lang="en-US" sz="1800" i="1" dirty="0">
                <a:solidFill>
                  <a:schemeClr val="tx2"/>
                </a:solidFill>
              </a:rPr>
              <a:t>recyclable at drop-off locations</a:t>
            </a:r>
          </a:p>
          <a:p>
            <a:pPr marL="342991" indent="-342991">
              <a:lnSpc>
                <a:spcPct val="90000"/>
              </a:lnSpc>
              <a:buFont typeface="+mj-lt"/>
              <a:buAutoNum type="arabicPeriod"/>
            </a:pPr>
            <a:endParaRPr lang="en-US" sz="1800" dirty="0"/>
          </a:p>
          <a:p>
            <a:pPr>
              <a:lnSpc>
                <a:spcPct val="90000"/>
              </a:lnSpc>
            </a:pPr>
            <a:endParaRPr lang="en-US" sz="1800" dirty="0"/>
          </a:p>
          <a:p>
            <a:pPr marL="0" indent="0">
              <a:lnSpc>
                <a:spcPct val="90000"/>
              </a:lnSpc>
              <a:buNone/>
            </a:pPr>
            <a:r>
              <a:rPr lang="en-US" sz="1800" u="sng" dirty="0"/>
              <a:t>What is truly not recyclable?  </a:t>
            </a:r>
          </a:p>
          <a:p>
            <a:pPr marL="0" indent="0">
              <a:lnSpc>
                <a:spcPct val="90000"/>
              </a:lnSpc>
              <a:buNone/>
            </a:pPr>
            <a:r>
              <a:rPr lang="en-US" sz="1800" dirty="0"/>
              <a:t>	</a:t>
            </a:r>
          </a:p>
          <a:p>
            <a:pPr marL="0" indent="0">
              <a:lnSpc>
                <a:spcPct val="90000"/>
              </a:lnSpc>
              <a:buNone/>
            </a:pPr>
            <a:r>
              <a:rPr lang="en-US" sz="1800" dirty="0"/>
              <a:t>	Dirty foil</a:t>
            </a:r>
          </a:p>
          <a:p>
            <a:pPr marL="0" indent="0">
              <a:lnSpc>
                <a:spcPct val="90000"/>
              </a:lnSpc>
              <a:buNone/>
            </a:pPr>
            <a:r>
              <a:rPr lang="en-US" sz="1800" dirty="0"/>
              <a:t>	</a:t>
            </a:r>
            <a:endParaRPr lang="en-US" dirty="0"/>
          </a:p>
        </p:txBody>
      </p:sp>
      <p:pic>
        <p:nvPicPr>
          <p:cNvPr id="4" name="Picture 3"/>
          <p:cNvPicPr>
            <a:picLocks noChangeAspect="1"/>
          </p:cNvPicPr>
          <p:nvPr/>
        </p:nvPicPr>
        <p:blipFill>
          <a:blip r:embed="rId3"/>
          <a:stretch>
            <a:fillRect/>
          </a:stretch>
        </p:blipFill>
        <p:spPr>
          <a:xfrm>
            <a:off x="4800600" y="4419600"/>
            <a:ext cx="2309662" cy="1500136"/>
          </a:xfrm>
          <a:prstGeom prst="rect">
            <a:avLst/>
          </a:prstGeom>
        </p:spPr>
      </p:pic>
      <p:pic>
        <p:nvPicPr>
          <p:cNvPr id="5" name="Picture 4"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418245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lastics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921" y="2057400"/>
            <a:ext cx="5720157" cy="32686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Plastics</a:t>
            </a:r>
            <a:endParaRPr lang="en-US" dirty="0"/>
          </a:p>
        </p:txBody>
      </p:sp>
      <p:pic>
        <p:nvPicPr>
          <p:cNvPr id="7" name="Picture 6" descr="Logo.png"/>
          <p:cNvPicPr>
            <a:picLocks noChangeAspect="1"/>
          </p:cNvPicPr>
          <p:nvPr/>
        </p:nvPicPr>
        <p:blipFill>
          <a:blip r:embed="rId4"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smtClean="0"/>
              <a:t>Plastics Chart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27697200"/>
              </p:ext>
            </p:extLst>
          </p:nvPr>
        </p:nvGraphicFramePr>
        <p:xfrm>
          <a:off x="438150" y="762000"/>
          <a:ext cx="8334376" cy="5982130"/>
        </p:xfrm>
        <a:graphic>
          <a:graphicData uri="http://schemas.openxmlformats.org/drawingml/2006/table">
            <a:tbl>
              <a:tblPr firstRow="1" bandRow="1">
                <a:tableStyleId>{5C22544A-7EE6-4342-B048-85BDC9FD1C3A}</a:tableStyleId>
              </a:tblPr>
              <a:tblGrid>
                <a:gridCol w="1759480"/>
                <a:gridCol w="1250156"/>
                <a:gridCol w="2268802"/>
                <a:gridCol w="1759480"/>
                <a:gridCol w="1296458"/>
              </a:tblGrid>
              <a:tr h="548257">
                <a:tc>
                  <a:txBody>
                    <a:bodyPr/>
                    <a:lstStyle/>
                    <a:p>
                      <a:r>
                        <a:rPr lang="en-US" dirty="0" smtClean="0"/>
                        <a:t>Plastics</a:t>
                      </a:r>
                    </a:p>
                  </a:txBody>
                  <a:tcPr/>
                </a:tc>
                <a:tc>
                  <a:txBody>
                    <a:bodyPr/>
                    <a:lstStyle/>
                    <a:p>
                      <a:r>
                        <a:rPr lang="en-US" dirty="0" smtClean="0"/>
                        <a:t>Qualities</a:t>
                      </a:r>
                      <a:endParaRPr lang="en-US" dirty="0"/>
                    </a:p>
                  </a:txBody>
                  <a:tcPr/>
                </a:tc>
                <a:tc>
                  <a:txBody>
                    <a:bodyPr/>
                    <a:lstStyle/>
                    <a:p>
                      <a:r>
                        <a:rPr lang="en-US" dirty="0" smtClean="0"/>
                        <a:t>Common Usages</a:t>
                      </a:r>
                      <a:endParaRPr lang="en-US" dirty="0"/>
                    </a:p>
                  </a:txBody>
                  <a:tcPr/>
                </a:tc>
                <a:tc>
                  <a:txBody>
                    <a:bodyPr/>
                    <a:lstStyle/>
                    <a:p>
                      <a:r>
                        <a:rPr lang="en-US" dirty="0" smtClean="0"/>
                        <a:t>WM </a:t>
                      </a:r>
                    </a:p>
                    <a:p>
                      <a:r>
                        <a:rPr lang="en-US" sz="1050" dirty="0" smtClean="0"/>
                        <a:t>(Waste </a:t>
                      </a:r>
                      <a:r>
                        <a:rPr lang="en-US" sz="1050" dirty="0" err="1" smtClean="0"/>
                        <a:t>Managment</a:t>
                      </a:r>
                      <a:r>
                        <a:rPr lang="en-US" sz="1050" baseline="0" dirty="0" smtClean="0"/>
                        <a:t>)</a:t>
                      </a:r>
                      <a:endParaRPr lang="en-US" sz="1050" dirty="0"/>
                    </a:p>
                  </a:txBody>
                  <a:tcPr/>
                </a:tc>
                <a:tc>
                  <a:txBody>
                    <a:bodyPr/>
                    <a:lstStyle/>
                    <a:p>
                      <a:r>
                        <a:rPr lang="en-US" dirty="0" smtClean="0"/>
                        <a:t>Safety</a:t>
                      </a:r>
                      <a:endParaRPr lang="en-US" dirty="0"/>
                    </a:p>
                  </a:txBody>
                  <a:tcPr/>
                </a:tc>
              </a:tr>
              <a:tr h="694908">
                <a:tc>
                  <a:txBody>
                    <a:bodyPr/>
                    <a:lstStyle/>
                    <a:p>
                      <a:r>
                        <a:rPr lang="en-US" b="1" dirty="0" smtClean="0"/>
                        <a:t>1</a:t>
                      </a:r>
                      <a:r>
                        <a:rPr lang="en-US" b="1" baseline="0" dirty="0" smtClean="0"/>
                        <a:t> - </a:t>
                      </a:r>
                      <a:r>
                        <a:rPr lang="en-US" b="1" dirty="0" smtClean="0"/>
                        <a:t>PET or PETE </a:t>
                      </a:r>
                    </a:p>
                    <a:p>
                      <a:r>
                        <a:rPr lang="en-US" sz="1200" dirty="0" smtClean="0"/>
                        <a:t>Polyethylene Terephthalate</a:t>
                      </a:r>
                      <a:endParaRPr lang="en-US" sz="1200" dirty="0"/>
                    </a:p>
                  </a:txBody>
                  <a:tcPr/>
                </a:tc>
                <a:tc>
                  <a:txBody>
                    <a:bodyPr/>
                    <a:lstStyle/>
                    <a:p>
                      <a:r>
                        <a:rPr lang="en-US" sz="1400" dirty="0" smtClean="0"/>
                        <a:t>Thin, typically clear</a:t>
                      </a:r>
                      <a:endParaRPr lang="en-US" sz="1400" dirty="0"/>
                    </a:p>
                  </a:txBody>
                  <a:tcPr/>
                </a:tc>
                <a:tc>
                  <a:txBody>
                    <a:bodyPr/>
                    <a:lstStyle/>
                    <a:p>
                      <a:r>
                        <a:rPr lang="en-US" sz="1400" dirty="0" smtClean="0"/>
                        <a:t>Water,</a:t>
                      </a:r>
                      <a:r>
                        <a:rPr lang="en-US" sz="1400" baseline="0" dirty="0" smtClean="0"/>
                        <a:t> soda, oil b</a:t>
                      </a:r>
                      <a:r>
                        <a:rPr lang="en-US" sz="1400" dirty="0" smtClean="0"/>
                        <a:t>ottles and plastic jars </a:t>
                      </a:r>
                      <a:endParaRPr lang="en-US" sz="1400" dirty="0"/>
                    </a:p>
                  </a:txBody>
                  <a:tcPr/>
                </a:tc>
                <a:tc>
                  <a:txBody>
                    <a:bodyPr/>
                    <a:lstStyle/>
                    <a:p>
                      <a:r>
                        <a:rPr lang="en-US" sz="1400" dirty="0" smtClean="0"/>
                        <a:t>Containers</a:t>
                      </a:r>
                      <a:endParaRPr lang="en-US" sz="1400" dirty="0"/>
                    </a:p>
                  </a:txBody>
                  <a:tcPr/>
                </a:tc>
                <a:tc>
                  <a:txBody>
                    <a:bodyPr/>
                    <a:lstStyle/>
                    <a:p>
                      <a:r>
                        <a:rPr lang="en-US" sz="1400" dirty="0" smtClean="0"/>
                        <a:t>One-time use</a:t>
                      </a:r>
                    </a:p>
                    <a:p>
                      <a:r>
                        <a:rPr lang="en-US" sz="1200" dirty="0" smtClean="0"/>
                        <a:t>(not re-used or heated)</a:t>
                      </a:r>
                      <a:endParaRPr lang="en-US" sz="1200" dirty="0"/>
                    </a:p>
                  </a:txBody>
                  <a:tcPr/>
                </a:tc>
              </a:tr>
              <a:tr h="694908">
                <a:tc>
                  <a:txBody>
                    <a:bodyPr/>
                    <a:lstStyle/>
                    <a:p>
                      <a:r>
                        <a:rPr lang="en-US" b="1" dirty="0" smtClean="0"/>
                        <a:t>2 – HDPE</a:t>
                      </a:r>
                    </a:p>
                    <a:p>
                      <a:r>
                        <a:rPr lang="en-US" sz="1200" dirty="0" smtClean="0"/>
                        <a:t>High-density Polyethylene</a:t>
                      </a:r>
                      <a:endParaRPr lang="en-US" sz="1200" dirty="0"/>
                    </a:p>
                  </a:txBody>
                  <a:tcPr/>
                </a:tc>
                <a:tc>
                  <a:txBody>
                    <a:bodyPr/>
                    <a:lstStyle/>
                    <a:p>
                      <a:r>
                        <a:rPr lang="en-US" sz="1400" dirty="0" smtClean="0"/>
                        <a:t>Thick, opaque</a:t>
                      </a:r>
                      <a:endParaRPr lang="en-US" sz="1400" dirty="0"/>
                    </a:p>
                  </a:txBody>
                  <a:tcPr/>
                </a:tc>
                <a:tc>
                  <a:txBody>
                    <a:bodyPr/>
                    <a:lstStyle/>
                    <a:p>
                      <a:r>
                        <a:rPr lang="en-US" sz="1400" dirty="0" smtClean="0"/>
                        <a:t>Milk and juice jugs;</a:t>
                      </a:r>
                      <a:r>
                        <a:rPr lang="en-US" sz="1400" baseline="0" dirty="0" smtClean="0"/>
                        <a:t> detergent, shampoo, motor oil containers</a:t>
                      </a:r>
                      <a:endParaRPr lang="en-US" sz="1400" dirty="0"/>
                    </a:p>
                  </a:txBody>
                  <a:tcPr/>
                </a:tc>
                <a:tc>
                  <a:txBody>
                    <a:bodyPr/>
                    <a:lstStyle/>
                    <a:p>
                      <a:r>
                        <a:rPr lang="en-US" sz="1400" dirty="0" smtClean="0"/>
                        <a:t>Containers</a:t>
                      </a:r>
                      <a:endParaRPr lang="en-US" sz="1400" dirty="0"/>
                    </a:p>
                  </a:txBody>
                  <a:tcPr/>
                </a:tc>
                <a:tc>
                  <a:txBody>
                    <a:bodyPr/>
                    <a:lstStyle/>
                    <a:p>
                      <a:r>
                        <a:rPr lang="en-US" sz="1400" dirty="0" smtClean="0"/>
                        <a:t>Relatively</a:t>
                      </a:r>
                      <a:r>
                        <a:rPr lang="en-US" sz="1400" baseline="0" dirty="0" smtClean="0"/>
                        <a:t> safe</a:t>
                      </a:r>
                      <a:endParaRPr lang="en-US" sz="1400" dirty="0"/>
                    </a:p>
                  </a:txBody>
                  <a:tcPr/>
                </a:tc>
              </a:tr>
              <a:tr h="521181">
                <a:tc>
                  <a:txBody>
                    <a:bodyPr/>
                    <a:lstStyle/>
                    <a:p>
                      <a:r>
                        <a:rPr lang="en-US" b="1" dirty="0" smtClean="0"/>
                        <a:t>3 – PVC</a:t>
                      </a:r>
                    </a:p>
                    <a:p>
                      <a:r>
                        <a:rPr lang="en-US" sz="1200" dirty="0" smtClean="0"/>
                        <a:t>Polyvinyl Chloride</a:t>
                      </a:r>
                      <a:endParaRPr lang="en-US" sz="1200" dirty="0"/>
                    </a:p>
                  </a:txBody>
                  <a:tcPr/>
                </a:tc>
                <a:tc>
                  <a:txBody>
                    <a:bodyPr/>
                    <a:lstStyle/>
                    <a:p>
                      <a:r>
                        <a:rPr lang="en-US" sz="1400" dirty="0" smtClean="0"/>
                        <a:t>Rigid or flexible</a:t>
                      </a:r>
                      <a:endParaRPr lang="en-US" sz="1400" dirty="0"/>
                    </a:p>
                  </a:txBody>
                  <a:tcPr/>
                </a:tc>
                <a:tc>
                  <a:txBody>
                    <a:bodyPr/>
                    <a:lstStyle/>
                    <a:p>
                      <a:r>
                        <a:rPr lang="en-US" sz="1400" dirty="0" smtClean="0"/>
                        <a:t>Toys,</a:t>
                      </a:r>
                      <a:r>
                        <a:rPr lang="en-US" sz="1400" baseline="0" dirty="0" smtClean="0"/>
                        <a:t> non-food packaging, medical</a:t>
                      </a:r>
                      <a:endParaRPr lang="en-US" sz="1400" dirty="0"/>
                    </a:p>
                  </a:txBody>
                  <a:tcPr/>
                </a:tc>
                <a:tc>
                  <a:txBody>
                    <a:bodyPr/>
                    <a:lstStyle/>
                    <a:p>
                      <a:r>
                        <a:rPr lang="en-US" sz="1400" dirty="0" smtClean="0"/>
                        <a:t>Containers</a:t>
                      </a:r>
                      <a:endParaRPr lang="en-US" sz="1400" dirty="0"/>
                    </a:p>
                  </a:txBody>
                  <a:tcPr/>
                </a:tc>
                <a:tc>
                  <a:txBody>
                    <a:bodyPr/>
                    <a:lstStyle/>
                    <a:p>
                      <a:r>
                        <a:rPr lang="en-US" sz="1400" dirty="0" smtClean="0"/>
                        <a:t>Toxic</a:t>
                      </a:r>
                      <a:endParaRPr lang="en-US" sz="1400" dirty="0"/>
                    </a:p>
                  </a:txBody>
                  <a:tcPr/>
                </a:tc>
              </a:tr>
              <a:tr h="897589">
                <a:tc>
                  <a:txBody>
                    <a:bodyPr/>
                    <a:lstStyle/>
                    <a:p>
                      <a:r>
                        <a:rPr lang="en-US" b="1" dirty="0" smtClean="0"/>
                        <a:t>4 – LDPE</a:t>
                      </a:r>
                    </a:p>
                    <a:p>
                      <a:r>
                        <a:rPr lang="en-US" sz="1200" dirty="0" smtClean="0"/>
                        <a:t>Low-density</a:t>
                      </a:r>
                      <a:r>
                        <a:rPr lang="en-US" sz="1200" baseline="0" dirty="0" smtClean="0"/>
                        <a:t> Polyethylene</a:t>
                      </a:r>
                      <a:endParaRPr lang="en-US" sz="1200" dirty="0"/>
                    </a:p>
                  </a:txBody>
                  <a:tcPr/>
                </a:tc>
                <a:tc>
                  <a:txBody>
                    <a:bodyPr/>
                    <a:lstStyle/>
                    <a:p>
                      <a:r>
                        <a:rPr lang="en-US" sz="1400" dirty="0" smtClean="0"/>
                        <a:t>Soft,</a:t>
                      </a:r>
                      <a:r>
                        <a:rPr lang="en-US" sz="1400" baseline="0" dirty="0" smtClean="0"/>
                        <a:t> flexible</a:t>
                      </a:r>
                      <a:endParaRPr lang="en-US" sz="1400" dirty="0"/>
                    </a:p>
                  </a:txBody>
                  <a:tcPr/>
                </a:tc>
                <a:tc>
                  <a:txBody>
                    <a:bodyPr/>
                    <a:lstStyle/>
                    <a:p>
                      <a:r>
                        <a:rPr lang="en-US" sz="1400" dirty="0" smtClean="0"/>
                        <a:t>Plastic bags and films, hot and cold beverage cups, squeeze bottles, wire and cable</a:t>
                      </a:r>
                      <a:r>
                        <a:rPr lang="en-US" sz="1400" baseline="0" dirty="0" smtClean="0"/>
                        <a:t> covering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Containers</a:t>
                      </a:r>
                    </a:p>
                    <a:p>
                      <a:endParaRPr lang="en-US" sz="1400" dirty="0"/>
                    </a:p>
                  </a:txBody>
                  <a:tcPr/>
                </a:tc>
                <a:tc>
                  <a:txBody>
                    <a:bodyPr/>
                    <a:lstStyle/>
                    <a:p>
                      <a:r>
                        <a:rPr lang="en-US" sz="1400" dirty="0" smtClean="0"/>
                        <a:t>Relatively safe</a:t>
                      </a:r>
                      <a:endParaRPr lang="en-US" sz="1400" dirty="0"/>
                    </a:p>
                  </a:txBody>
                  <a:tcPr/>
                </a:tc>
              </a:tr>
              <a:tr h="800913">
                <a:tc>
                  <a:txBody>
                    <a:bodyPr/>
                    <a:lstStyle/>
                    <a:p>
                      <a:r>
                        <a:rPr lang="en-US" b="1" dirty="0" smtClean="0"/>
                        <a:t>5</a:t>
                      </a:r>
                      <a:r>
                        <a:rPr lang="en-US" b="1" baseline="0" dirty="0" smtClean="0"/>
                        <a:t> – </a:t>
                      </a:r>
                      <a:r>
                        <a:rPr lang="en-US" b="1" dirty="0" smtClean="0"/>
                        <a:t>PP</a:t>
                      </a:r>
                    </a:p>
                    <a:p>
                      <a:r>
                        <a:rPr lang="en-US" sz="1200" dirty="0" smtClean="0"/>
                        <a:t>Polypropylene</a:t>
                      </a:r>
                      <a:endParaRPr lang="en-US" sz="1200" dirty="0"/>
                    </a:p>
                  </a:txBody>
                  <a:tcPr/>
                </a:tc>
                <a:tc>
                  <a:txBody>
                    <a:bodyPr/>
                    <a:lstStyle/>
                    <a:p>
                      <a:r>
                        <a:rPr lang="en-US" sz="1400" dirty="0" smtClean="0"/>
                        <a:t>Hard but flexible</a:t>
                      </a:r>
                      <a:endParaRPr lang="en-US" sz="1400" dirty="0"/>
                    </a:p>
                  </a:txBody>
                  <a:tcPr/>
                </a:tc>
                <a:tc>
                  <a:txBody>
                    <a:bodyPr/>
                    <a:lstStyle/>
                    <a:p>
                      <a:r>
                        <a:rPr lang="en-US" sz="1400" smtClean="0"/>
                        <a:t>Food and yogurt containers, straws, microwaveable</a:t>
                      </a:r>
                      <a:r>
                        <a:rPr lang="en-US" sz="1400" baseline="0" smtClean="0"/>
                        <a:t> plastics, baby bottles</a:t>
                      </a:r>
                      <a:endParaRPr lang="en-US" sz="1400" dirty="0"/>
                    </a:p>
                  </a:txBody>
                  <a:tcPr/>
                </a:tc>
                <a:tc>
                  <a:txBody>
                    <a:bodyPr/>
                    <a:lstStyle/>
                    <a:p>
                      <a:r>
                        <a:rPr lang="en-US" sz="1400" dirty="0" smtClean="0"/>
                        <a:t>Containers</a:t>
                      </a:r>
                      <a:endParaRPr lang="en-US" sz="1400" dirty="0"/>
                    </a:p>
                  </a:txBody>
                  <a:tcPr/>
                </a:tc>
                <a:tc>
                  <a:txBody>
                    <a:bodyPr/>
                    <a:lstStyle/>
                    <a:p>
                      <a:r>
                        <a:rPr lang="en-US" sz="1400" dirty="0" smtClean="0"/>
                        <a:t>Relatively safe</a:t>
                      </a:r>
                      <a:endParaRPr lang="en-US" sz="1400" dirty="0"/>
                    </a:p>
                  </a:txBody>
                  <a:tcPr/>
                </a:tc>
              </a:tr>
              <a:tr h="897589">
                <a:tc>
                  <a:txBody>
                    <a:bodyPr/>
                    <a:lstStyle/>
                    <a:p>
                      <a:r>
                        <a:rPr lang="en-US" b="1" dirty="0" smtClean="0"/>
                        <a:t>6 – 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Polystyrene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(EPS=</a:t>
                      </a:r>
                      <a:r>
                        <a:rPr lang="en-US" sz="1200" b="0" baseline="0" dirty="0" smtClean="0"/>
                        <a:t> Styrofoam)</a:t>
                      </a:r>
                      <a:endParaRPr lang="en-US" sz="1200" b="0" dirty="0" smtClean="0"/>
                    </a:p>
                    <a:p>
                      <a:endParaRPr lang="en-US" sz="1200" dirty="0"/>
                    </a:p>
                  </a:txBody>
                  <a:tcPr/>
                </a:tc>
                <a:tc>
                  <a:txBody>
                    <a:bodyPr/>
                    <a:lstStyle/>
                    <a:p>
                      <a:r>
                        <a:rPr lang="en-US" sz="1400" dirty="0" smtClean="0"/>
                        <a:t>Rigid (until expanded)</a:t>
                      </a:r>
                    </a:p>
                    <a:p>
                      <a:endParaRPr lang="en-US" sz="1400" dirty="0" smtClean="0"/>
                    </a:p>
                    <a:p>
                      <a:endParaRPr lang="en-US" sz="1400" dirty="0" smtClean="0"/>
                    </a:p>
                  </a:txBody>
                  <a:tcPr/>
                </a:tc>
                <a:tc>
                  <a:txBody>
                    <a:bodyPr/>
                    <a:lstStyle/>
                    <a:p>
                      <a:r>
                        <a:rPr lang="en-US" sz="1400" dirty="0" smtClean="0"/>
                        <a:t>Plastic spoons and forks.</a:t>
                      </a:r>
                    </a:p>
                    <a:p>
                      <a:r>
                        <a:rPr lang="en-US" sz="1400" dirty="0" smtClean="0"/>
                        <a:t>Disposable</a:t>
                      </a:r>
                      <a:r>
                        <a:rPr lang="en-US" sz="1400" baseline="0" dirty="0" smtClean="0"/>
                        <a:t> cups, bowls, take-out containers, egg cartons, packaging</a:t>
                      </a:r>
                      <a:endParaRPr lang="en-US" sz="1400" dirty="0"/>
                    </a:p>
                  </a:txBody>
                  <a:tcPr/>
                </a:tc>
                <a:tc>
                  <a:txBody>
                    <a:bodyPr/>
                    <a:lstStyle/>
                    <a:p>
                      <a:r>
                        <a:rPr lang="en-US" sz="1400" dirty="0" smtClean="0"/>
                        <a:t>None</a:t>
                      </a:r>
                      <a:endParaRPr lang="en-US" sz="1400" dirty="0"/>
                    </a:p>
                  </a:txBody>
                  <a:tcPr/>
                </a:tc>
                <a:tc>
                  <a:txBody>
                    <a:bodyPr/>
                    <a:lstStyle/>
                    <a:p>
                      <a:r>
                        <a:rPr lang="en-US" sz="1400" dirty="0" smtClean="0"/>
                        <a:t>Toxic</a:t>
                      </a:r>
                      <a:endParaRPr lang="en-US" sz="1400" dirty="0"/>
                    </a:p>
                  </a:txBody>
                  <a:tcPr/>
                </a:tc>
              </a:tr>
              <a:tr h="694908">
                <a:tc>
                  <a:txBody>
                    <a:bodyPr/>
                    <a:lstStyle/>
                    <a:p>
                      <a:r>
                        <a:rPr lang="en-US" b="1" dirty="0" smtClean="0"/>
                        <a:t>7 – OTHER</a:t>
                      </a:r>
                    </a:p>
                    <a:p>
                      <a:r>
                        <a:rPr lang="en-US" sz="1200" dirty="0" smtClean="0"/>
                        <a:t>Acrylic</a:t>
                      </a:r>
                      <a:r>
                        <a:rPr lang="en-US" sz="1200" b="1" dirty="0" smtClean="0"/>
                        <a:t>, polycarbonate</a:t>
                      </a:r>
                      <a:r>
                        <a:rPr lang="en-US" sz="1200" dirty="0" smtClean="0"/>
                        <a:t>,</a:t>
                      </a:r>
                      <a:r>
                        <a:rPr lang="en-US" sz="1200" baseline="0" dirty="0" smtClean="0"/>
                        <a:t> nylon, fiberglass, </a:t>
                      </a:r>
                      <a:endParaRPr lang="en-US" sz="1200" dirty="0"/>
                    </a:p>
                  </a:txBody>
                  <a:tcPr/>
                </a:tc>
                <a:tc>
                  <a:txBody>
                    <a:bodyPr/>
                    <a:lstStyle/>
                    <a:p>
                      <a:r>
                        <a:rPr lang="en-US" sz="1400" dirty="0" smtClean="0"/>
                        <a:t>‘Grab bag’</a:t>
                      </a:r>
                      <a:endParaRPr lang="en-US" sz="1400" dirty="0"/>
                    </a:p>
                  </a:txBody>
                  <a:tcPr/>
                </a:tc>
                <a:tc>
                  <a:txBody>
                    <a:bodyPr/>
                    <a:lstStyle/>
                    <a:p>
                      <a:r>
                        <a:rPr lang="en-US" sz="1400" dirty="0" smtClean="0"/>
                        <a:t>5 gal</a:t>
                      </a:r>
                      <a:r>
                        <a:rPr lang="en-US" sz="1400" baseline="0" dirty="0" smtClean="0"/>
                        <a:t> water containers, can liners, CDs, DVDs</a:t>
                      </a:r>
                      <a:endParaRPr lang="en-US" sz="1400" dirty="0"/>
                    </a:p>
                  </a:txBody>
                  <a:tcPr/>
                </a:tc>
                <a:tc>
                  <a:txBody>
                    <a:bodyPr/>
                    <a:lstStyle/>
                    <a:p>
                      <a:r>
                        <a:rPr lang="en-US" sz="1400" dirty="0" smtClean="0"/>
                        <a:t>Narrow neck</a:t>
                      </a:r>
                      <a:r>
                        <a:rPr lang="en-US" sz="1400" baseline="0" dirty="0" smtClean="0"/>
                        <a:t> containers, buckets</a:t>
                      </a:r>
                      <a:endParaRPr lang="en-US" sz="1400" dirty="0"/>
                    </a:p>
                  </a:txBody>
                  <a:tcPr/>
                </a:tc>
                <a:tc>
                  <a:txBody>
                    <a:bodyPr/>
                    <a:lstStyle/>
                    <a:p>
                      <a:r>
                        <a:rPr lang="en-US" sz="1400" dirty="0" smtClean="0"/>
                        <a:t>Varies</a:t>
                      </a:r>
                    </a:p>
                    <a:p>
                      <a:r>
                        <a:rPr lang="en-US" sz="1200" dirty="0" smtClean="0"/>
                        <a:t>(PC considered toxic)</a:t>
                      </a:r>
                      <a:endParaRPr lang="en-US" sz="1200" dirty="0"/>
                    </a:p>
                  </a:txBody>
                  <a:tcPr/>
                </a:tc>
              </a:tr>
            </a:tbl>
          </a:graphicData>
        </a:graphic>
      </p:graphicFrame>
    </p:spTree>
    <p:extLst>
      <p:ext uri="{BB962C8B-B14F-4D97-AF65-F5344CB8AC3E}">
        <p14:creationId xmlns:p14="http://schemas.microsoft.com/office/powerpoint/2010/main" val="2808268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15000" y="2971800"/>
            <a:ext cx="3271722" cy="2567252"/>
          </a:xfrm>
          <a:prstGeom prst="rect">
            <a:avLst/>
          </a:prstGeom>
        </p:spPr>
      </p:pic>
      <p:sp>
        <p:nvSpPr>
          <p:cNvPr id="2" name="Title 1"/>
          <p:cNvSpPr>
            <a:spLocks noGrp="1"/>
          </p:cNvSpPr>
          <p:nvPr>
            <p:ph type="title"/>
          </p:nvPr>
        </p:nvSpPr>
        <p:spPr>
          <a:xfrm>
            <a:off x="457200" y="492579"/>
            <a:ext cx="8229600" cy="1143000"/>
          </a:xfrm>
        </p:spPr>
        <p:txBody>
          <a:bodyPr/>
          <a:lstStyle/>
          <a:p>
            <a:r>
              <a:rPr lang="en-US" dirty="0" smtClean="0"/>
              <a:t>Plastics</a:t>
            </a:r>
            <a:endParaRPr lang="en-US" dirty="0"/>
          </a:p>
        </p:txBody>
      </p:sp>
      <p:sp>
        <p:nvSpPr>
          <p:cNvPr id="3" name="TextBox 2"/>
          <p:cNvSpPr txBox="1"/>
          <p:nvPr/>
        </p:nvSpPr>
        <p:spPr>
          <a:xfrm>
            <a:off x="723900" y="2097240"/>
            <a:ext cx="6057900" cy="5078313"/>
          </a:xfrm>
          <a:prstGeom prst="rect">
            <a:avLst/>
          </a:prstGeom>
          <a:noFill/>
        </p:spPr>
        <p:txBody>
          <a:bodyPr wrap="square" rtlCol="0">
            <a:spAutoFit/>
          </a:bodyPr>
          <a:lstStyle/>
          <a:p>
            <a:pPr>
              <a:lnSpc>
                <a:spcPct val="90000"/>
              </a:lnSpc>
            </a:pPr>
            <a:endParaRPr lang="en-US" dirty="0"/>
          </a:p>
          <a:p>
            <a:pPr marL="342889" indent="-342889">
              <a:lnSpc>
                <a:spcPct val="90000"/>
              </a:lnSpc>
              <a:buAutoNum type="arabicPeriod"/>
            </a:pPr>
            <a:r>
              <a:rPr lang="en-US" dirty="0"/>
              <a:t>Avoid as much as possible</a:t>
            </a:r>
          </a:p>
          <a:p>
            <a:pPr lvl="1">
              <a:lnSpc>
                <a:spcPct val="90000"/>
              </a:lnSpc>
            </a:pPr>
            <a:r>
              <a:rPr lang="en-US" dirty="0">
                <a:solidFill>
                  <a:prstClr val="black"/>
                </a:solidFill>
              </a:rPr>
              <a:t>a.	</a:t>
            </a:r>
            <a:r>
              <a:rPr lang="en-US" sz="1500" dirty="0">
                <a:solidFill>
                  <a:prstClr val="black"/>
                </a:solidFill>
              </a:rPr>
              <a:t>Avoid Styrofoam (EPS)</a:t>
            </a:r>
          </a:p>
          <a:p>
            <a:pPr lvl="1">
              <a:lnSpc>
                <a:spcPct val="90000"/>
              </a:lnSpc>
            </a:pPr>
            <a:r>
              <a:rPr lang="en-US" dirty="0"/>
              <a:t>b.	</a:t>
            </a:r>
            <a:r>
              <a:rPr lang="en-US" sz="1500" dirty="0"/>
              <a:t>Ditch Disposables</a:t>
            </a:r>
          </a:p>
          <a:p>
            <a:pPr lvl="1">
              <a:lnSpc>
                <a:spcPct val="90000"/>
              </a:lnSpc>
            </a:pPr>
            <a:r>
              <a:rPr lang="en-US" dirty="0"/>
              <a:t>	</a:t>
            </a:r>
          </a:p>
          <a:p>
            <a:pPr marL="342889" indent="-342889">
              <a:lnSpc>
                <a:spcPct val="90000"/>
              </a:lnSpc>
              <a:buFont typeface="+mj-lt"/>
              <a:buAutoNum type="arabicPeriod"/>
            </a:pPr>
            <a:r>
              <a:rPr lang="en-US" b="1" dirty="0"/>
              <a:t>Recycle empty plastic containers</a:t>
            </a:r>
          </a:p>
          <a:p>
            <a:pPr marL="342889" indent="-342889">
              <a:lnSpc>
                <a:spcPct val="90000"/>
              </a:lnSpc>
              <a:buFont typeface="+mj-lt"/>
              <a:buAutoNum type="arabicPeriod"/>
            </a:pPr>
            <a:endParaRPr lang="en-US" u="sng"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a:lnSpc>
                <a:spcPct val="90000"/>
              </a:lnSpc>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marL="342889" indent="-342889">
              <a:lnSpc>
                <a:spcPct val="90000"/>
              </a:lnSpc>
              <a:buFont typeface="+mj-lt"/>
              <a:buAutoNum type="arabicPeriod"/>
            </a:pPr>
            <a:endParaRPr lang="en-US" b="1" dirty="0">
              <a:solidFill>
                <a:schemeClr val="accent1"/>
              </a:solidFill>
            </a:endParaRPr>
          </a:p>
          <a:p>
            <a:pPr>
              <a:lnSpc>
                <a:spcPct val="90000"/>
              </a:lnSpc>
            </a:pPr>
            <a:endParaRPr lang="en-US" u="sng" dirty="0"/>
          </a:p>
          <a:p>
            <a:pPr>
              <a:lnSpc>
                <a:spcPct val="90000"/>
              </a:lnSpc>
            </a:pPr>
            <a:endParaRPr lang="en-US" dirty="0"/>
          </a:p>
          <a:p>
            <a:pPr>
              <a:lnSpc>
                <a:spcPct val="90000"/>
              </a:lnSpc>
            </a:pPr>
            <a:endParaRPr lang="en-US" dirty="0"/>
          </a:p>
          <a:p>
            <a:pPr>
              <a:lnSpc>
                <a:spcPct val="90000"/>
              </a:lnSpc>
            </a:pPr>
            <a:endParaRPr lang="en-US" dirty="0"/>
          </a:p>
        </p:txBody>
      </p:sp>
      <p:cxnSp>
        <p:nvCxnSpPr>
          <p:cNvPr id="5" name="Elbow Connector 4"/>
          <p:cNvCxnSpPr/>
          <p:nvPr/>
        </p:nvCxnSpPr>
        <p:spPr>
          <a:xfrm>
            <a:off x="2133600" y="4255426"/>
            <a:ext cx="2971800" cy="553466"/>
          </a:xfrm>
          <a:prstGeom prst="bentConnector3">
            <a:avLst>
              <a:gd name="adj1" fmla="val 83538"/>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6" name="Picture 5"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5823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17499"/>
            <a:ext cx="8229600" cy="1143000"/>
          </a:xfrm>
        </p:spPr>
        <p:txBody>
          <a:bodyPr/>
          <a:lstStyle/>
          <a:p>
            <a:pPr algn="l"/>
            <a:r>
              <a:rPr lang="en-US" dirty="0" smtClean="0"/>
              <a:t>Plastics</a:t>
            </a:r>
            <a:endParaRPr lang="en-US" dirty="0"/>
          </a:p>
        </p:txBody>
      </p:sp>
      <p:sp>
        <p:nvSpPr>
          <p:cNvPr id="3" name="TextBox 2"/>
          <p:cNvSpPr txBox="1"/>
          <p:nvPr/>
        </p:nvSpPr>
        <p:spPr>
          <a:xfrm>
            <a:off x="408587" y="2550850"/>
            <a:ext cx="6057900" cy="4164217"/>
          </a:xfrm>
          <a:prstGeom prst="rect">
            <a:avLst/>
          </a:prstGeom>
          <a:noFill/>
        </p:spPr>
        <p:txBody>
          <a:bodyPr wrap="square" rtlCol="0">
            <a:spAutoFit/>
          </a:bodyPr>
          <a:lstStyle/>
          <a:p>
            <a:pPr>
              <a:lnSpc>
                <a:spcPct val="90000"/>
              </a:lnSpc>
            </a:pPr>
            <a:endParaRPr lang="en-US" dirty="0"/>
          </a:p>
          <a:p>
            <a:pPr>
              <a:lnSpc>
                <a:spcPct val="90000"/>
              </a:lnSpc>
            </a:pPr>
            <a:endParaRPr lang="en-US" u="sng" dirty="0"/>
          </a:p>
          <a:p>
            <a:pPr>
              <a:lnSpc>
                <a:spcPct val="90000"/>
              </a:lnSpc>
            </a:pPr>
            <a:r>
              <a:rPr lang="en-US" b="1" u="sng" dirty="0"/>
              <a:t>What is NOT recyclable in the Blue Bin?</a:t>
            </a:r>
          </a:p>
          <a:p>
            <a:pPr lvl="0">
              <a:lnSpc>
                <a:spcPct val="90000"/>
              </a:lnSpc>
            </a:pPr>
            <a:r>
              <a:rPr lang="en-US" dirty="0"/>
              <a:t>	</a:t>
            </a:r>
          </a:p>
          <a:p>
            <a:pPr lvl="0">
              <a:lnSpc>
                <a:spcPct val="90000"/>
              </a:lnSpc>
            </a:pPr>
            <a:r>
              <a:rPr lang="en-US" sz="1500" dirty="0">
                <a:solidFill>
                  <a:prstClr val="black"/>
                </a:solidFill>
              </a:rPr>
              <a:t>	</a:t>
            </a:r>
            <a:r>
              <a:rPr lang="en-US" sz="1500" dirty="0">
                <a:solidFill>
                  <a:schemeClr val="tx2"/>
                </a:solidFill>
              </a:rPr>
              <a:t>Plastic Bags/Films – </a:t>
            </a:r>
            <a:r>
              <a:rPr lang="en-US" sz="1500" dirty="0" smtClean="0">
                <a:solidFill>
                  <a:schemeClr val="tx2"/>
                </a:solidFill>
              </a:rPr>
              <a:t>some is </a:t>
            </a:r>
            <a:r>
              <a:rPr lang="en-US" sz="1500" b="1" i="1" dirty="0" smtClean="0">
                <a:solidFill>
                  <a:schemeClr val="tx2"/>
                </a:solidFill>
              </a:rPr>
              <a:t>recyclable </a:t>
            </a:r>
            <a:r>
              <a:rPr lang="en-US" sz="1500" b="1" i="1" dirty="0">
                <a:solidFill>
                  <a:schemeClr val="tx2"/>
                </a:solidFill>
              </a:rPr>
              <a:t>at drop-off locations</a:t>
            </a:r>
            <a:endParaRPr lang="en-US" dirty="0">
              <a:solidFill>
                <a:schemeClr val="tx2"/>
              </a:solidFill>
            </a:endParaRPr>
          </a:p>
          <a:p>
            <a:pPr>
              <a:lnSpc>
                <a:spcPct val="90000"/>
              </a:lnSpc>
            </a:pPr>
            <a:r>
              <a:rPr lang="en-US" dirty="0">
                <a:solidFill>
                  <a:schemeClr val="tx2"/>
                </a:solidFill>
              </a:rPr>
              <a:t>	</a:t>
            </a:r>
            <a:r>
              <a:rPr lang="en-US" sz="1500" dirty="0">
                <a:solidFill>
                  <a:schemeClr val="tx2"/>
                </a:solidFill>
              </a:rPr>
              <a:t>Styrofoam – </a:t>
            </a:r>
            <a:r>
              <a:rPr lang="en-US" sz="1500" b="1" i="1" dirty="0">
                <a:solidFill>
                  <a:schemeClr val="tx2"/>
                </a:solidFill>
              </a:rPr>
              <a:t>some is recyclable at drop-off locations</a:t>
            </a:r>
          </a:p>
          <a:p>
            <a:pPr>
              <a:lnSpc>
                <a:spcPct val="90000"/>
              </a:lnSpc>
            </a:pPr>
            <a:r>
              <a:rPr lang="en-US" sz="1500" b="1" i="1" dirty="0">
                <a:solidFill>
                  <a:schemeClr val="tx2"/>
                </a:solidFill>
              </a:rPr>
              <a:t>		       ACH &amp; Marko Foam</a:t>
            </a:r>
          </a:p>
          <a:p>
            <a:pPr>
              <a:lnSpc>
                <a:spcPct val="90000"/>
              </a:lnSpc>
            </a:pPr>
            <a:r>
              <a:rPr lang="en-US" sz="1500" dirty="0"/>
              <a:t>	</a:t>
            </a:r>
          </a:p>
          <a:p>
            <a:pPr>
              <a:lnSpc>
                <a:spcPct val="90000"/>
              </a:lnSpc>
            </a:pPr>
            <a:r>
              <a:rPr lang="en-US" sz="1500" dirty="0"/>
              <a:t>	Most plastic products that are </a:t>
            </a:r>
            <a:r>
              <a:rPr lang="en-US" sz="1500" b="1" i="1" dirty="0"/>
              <a:t>not</a:t>
            </a:r>
            <a:r>
              <a:rPr lang="en-US" sz="1500" dirty="0"/>
              <a:t> containers</a:t>
            </a:r>
          </a:p>
          <a:p>
            <a:pPr>
              <a:lnSpc>
                <a:spcPct val="90000"/>
              </a:lnSpc>
            </a:pPr>
            <a:r>
              <a:rPr lang="en-US" sz="1500" dirty="0"/>
              <a:t>	</a:t>
            </a:r>
          </a:p>
          <a:p>
            <a:pPr>
              <a:lnSpc>
                <a:spcPct val="90000"/>
              </a:lnSpc>
            </a:pPr>
            <a:r>
              <a:rPr lang="en-US" sz="1500" dirty="0"/>
              <a:t>	Pump-tops (like shampoo or spray bottles)</a:t>
            </a:r>
          </a:p>
          <a:p>
            <a:pPr>
              <a:lnSpc>
                <a:spcPct val="90000"/>
              </a:lnSpc>
            </a:pPr>
            <a:r>
              <a:rPr lang="en-US" sz="1500" dirty="0"/>
              <a:t>	Vinyl - (Air mattresses, pools and pool toys)</a:t>
            </a:r>
          </a:p>
          <a:p>
            <a:pPr>
              <a:lnSpc>
                <a:spcPct val="90000"/>
              </a:lnSpc>
            </a:pPr>
            <a:r>
              <a:rPr lang="en-US" sz="1500" dirty="0"/>
              <a:t>	Hoses</a:t>
            </a:r>
          </a:p>
          <a:p>
            <a:pPr>
              <a:lnSpc>
                <a:spcPct val="90000"/>
              </a:lnSpc>
            </a:pPr>
            <a:r>
              <a:rPr lang="en-US" sz="1500" dirty="0"/>
              <a:t>	</a:t>
            </a:r>
          </a:p>
          <a:p>
            <a:pPr>
              <a:lnSpc>
                <a:spcPct val="90000"/>
              </a:lnSpc>
            </a:pPr>
            <a:r>
              <a:rPr lang="en-US" sz="1500" dirty="0"/>
              <a:t>	Items smaller than 2”-3”</a:t>
            </a:r>
          </a:p>
          <a:p>
            <a:pPr>
              <a:lnSpc>
                <a:spcPct val="90000"/>
              </a:lnSpc>
            </a:pPr>
            <a:endParaRPr lang="en-US" dirty="0"/>
          </a:p>
          <a:p>
            <a:pPr>
              <a:lnSpc>
                <a:spcPct val="90000"/>
              </a:lnSpc>
            </a:pPr>
            <a:endParaRPr lang="en-US" dirty="0"/>
          </a:p>
          <a:p>
            <a:pPr>
              <a:lnSpc>
                <a:spcPct val="90000"/>
              </a:lnSpc>
            </a:pPr>
            <a:endParaRPr lang="en-US" dirty="0"/>
          </a:p>
        </p:txBody>
      </p:sp>
      <p:grpSp>
        <p:nvGrpSpPr>
          <p:cNvPr id="17" name="Group 16"/>
          <p:cNvGrpSpPr/>
          <p:nvPr/>
        </p:nvGrpSpPr>
        <p:grpSpPr>
          <a:xfrm>
            <a:off x="6675363" y="2498931"/>
            <a:ext cx="1692326" cy="1890491"/>
            <a:chOff x="7283673" y="4535048"/>
            <a:chExt cx="2063256" cy="2063256"/>
          </a:xfrm>
        </p:grpSpPr>
        <p:pic>
          <p:nvPicPr>
            <p:cNvPr id="5130" name="Picture 10" descr="https://cdn8.bigcommerce.com/s-w60s75xh/images/stencil/1280x1280/products/260/741/2585_50__40724.1415200995.jpg?c=2&amp;imbypass=on&amp;imbypas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673" y="4535048"/>
              <a:ext cx="2063256" cy="206325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H="1">
              <a:off x="7466443" y="4784259"/>
              <a:ext cx="1625827" cy="13335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007930" y="4651084"/>
            <a:ext cx="2968227" cy="2009205"/>
            <a:chOff x="8072691" y="329442"/>
            <a:chExt cx="3957637" cy="2678941"/>
          </a:xfrm>
        </p:grpSpPr>
        <p:pic>
          <p:nvPicPr>
            <p:cNvPr id="5128" name="Picture 8" descr="Image result for plastic toy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691" y="329442"/>
              <a:ext cx="3957637" cy="26367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8588651" y="541698"/>
              <a:ext cx="2925539" cy="24666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209956" y="457200"/>
            <a:ext cx="1553043" cy="1472607"/>
            <a:chOff x="9572115" y="3081028"/>
            <a:chExt cx="1809456" cy="1738791"/>
          </a:xfrm>
        </p:grpSpPr>
        <p:pic>
          <p:nvPicPr>
            <p:cNvPr id="5126" name="Picture 6" descr="Image result for hos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49" t="13437" r="9650" b="11562"/>
            <a:stretch/>
          </p:blipFill>
          <p:spPr bwMode="auto">
            <a:xfrm>
              <a:off x="9604183" y="3081028"/>
              <a:ext cx="1738792" cy="173879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H="1">
              <a:off x="9572115" y="3170812"/>
              <a:ext cx="1809456" cy="14965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182726" y="535404"/>
            <a:ext cx="2057400" cy="1641806"/>
            <a:chOff x="6650328" y="4334864"/>
            <a:chExt cx="2743200" cy="2189074"/>
          </a:xfrm>
        </p:grpSpPr>
        <p:pic>
          <p:nvPicPr>
            <p:cNvPr id="5132" name="Picture 12" descr="Image result for styrofo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0328" y="4334864"/>
              <a:ext cx="2743200" cy="218907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H="1">
              <a:off x="6766922" y="4507585"/>
              <a:ext cx="2437942" cy="18436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8" name="Picture 17" descr="Logo.png"/>
          <p:cNvPicPr>
            <a:picLocks noChangeAspect="1"/>
          </p:cNvPicPr>
          <p:nvPr/>
        </p:nvPicPr>
        <p:blipFill>
          <a:blip r:embed="rId7"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2766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p:spPr>
        <p:txBody>
          <a:bodyPr>
            <a:normAutofit/>
          </a:bodyPr>
          <a:lstStyle/>
          <a:p>
            <a:r>
              <a:rPr lang="en-US" sz="3600" dirty="0"/>
              <a:t>What is </a:t>
            </a:r>
            <a:r>
              <a:rPr lang="en-US" sz="3600" dirty="0" smtClean="0"/>
              <a:t>Recyclable in the Blue Bin?</a:t>
            </a:r>
            <a:endParaRPr lang="en-US" sz="3600" dirty="0"/>
          </a:p>
        </p:txBody>
      </p:sp>
      <p:sp>
        <p:nvSpPr>
          <p:cNvPr id="4" name="Content Placeholder 3"/>
          <p:cNvSpPr>
            <a:spLocks noGrp="1"/>
          </p:cNvSpPr>
          <p:nvPr>
            <p:ph idx="1"/>
          </p:nvPr>
        </p:nvSpPr>
        <p:spPr>
          <a:xfrm>
            <a:off x="457200" y="2133600"/>
            <a:ext cx="5562600" cy="3992563"/>
          </a:xfrm>
        </p:spPr>
        <p:txBody>
          <a:bodyPr>
            <a:normAutofit/>
          </a:bodyPr>
          <a:lstStyle/>
          <a:p>
            <a:r>
              <a:rPr lang="en-US" dirty="0" smtClean="0"/>
              <a:t>Paper- </a:t>
            </a:r>
            <a:r>
              <a:rPr lang="en-US" sz="2800" i="1" dirty="0" smtClean="0"/>
              <a:t>No Shred</a:t>
            </a:r>
          </a:p>
          <a:p>
            <a:r>
              <a:rPr lang="en-US" dirty="0" smtClean="0"/>
              <a:t>Cardboard- </a:t>
            </a:r>
            <a:r>
              <a:rPr lang="en-US" sz="2800" i="1" dirty="0" smtClean="0"/>
              <a:t>Clean &amp; Dry</a:t>
            </a:r>
          </a:p>
          <a:p>
            <a:r>
              <a:rPr lang="en-US" dirty="0" smtClean="0"/>
              <a:t>Cartons- </a:t>
            </a:r>
            <a:r>
              <a:rPr lang="en-US" sz="2800" i="1" dirty="0" smtClean="0"/>
              <a:t>No Tetra </a:t>
            </a:r>
            <a:r>
              <a:rPr lang="en-US" sz="2800" i="1" dirty="0" err="1" smtClean="0"/>
              <a:t>Paks</a:t>
            </a:r>
            <a:endParaRPr lang="en-US" sz="2800" i="1" dirty="0" smtClean="0"/>
          </a:p>
          <a:p>
            <a:r>
              <a:rPr lang="en-US" dirty="0" smtClean="0"/>
              <a:t>Aluminum/Steel </a:t>
            </a:r>
            <a:r>
              <a:rPr lang="en-US" dirty="0"/>
              <a:t>Cans</a:t>
            </a:r>
          </a:p>
          <a:p>
            <a:r>
              <a:rPr lang="en-US" dirty="0" smtClean="0"/>
              <a:t>Empty Plastic Containers- </a:t>
            </a:r>
            <a:r>
              <a:rPr lang="en-US" sz="2800" i="1" dirty="0" smtClean="0"/>
              <a:t>Caps on Bottles</a:t>
            </a:r>
          </a:p>
        </p:txBody>
      </p:sp>
      <p:pic>
        <p:nvPicPr>
          <p:cNvPr id="3" name="Picture 2"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4102" name="Picture 6" descr="Image result for high f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52600"/>
            <a:ext cx="311727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43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382000" cy="1143000"/>
          </a:xfrm>
        </p:spPr>
        <p:txBody>
          <a:bodyPr>
            <a:normAutofit/>
          </a:bodyPr>
          <a:lstStyle/>
          <a:p>
            <a:r>
              <a:rPr lang="en-US" sz="3600" dirty="0" smtClean="0"/>
              <a:t>Common Mistakes</a:t>
            </a:r>
            <a:endParaRPr lang="en-US" sz="3600" dirty="0"/>
          </a:p>
        </p:txBody>
      </p:sp>
      <p:sp>
        <p:nvSpPr>
          <p:cNvPr id="3" name="Content Placeholder 2"/>
          <p:cNvSpPr>
            <a:spLocks noGrp="1"/>
          </p:cNvSpPr>
          <p:nvPr>
            <p:ph sz="half" idx="1"/>
          </p:nvPr>
        </p:nvSpPr>
        <p:spPr>
          <a:xfrm>
            <a:off x="457200" y="2142188"/>
            <a:ext cx="4038600" cy="4525963"/>
          </a:xfrm>
        </p:spPr>
        <p:txBody>
          <a:bodyPr>
            <a:normAutofit/>
          </a:bodyPr>
          <a:lstStyle/>
          <a:p>
            <a:pPr lvl="1">
              <a:buNone/>
            </a:pPr>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4" name="Content Placeholder 3"/>
          <p:cNvSpPr>
            <a:spLocks noGrp="1"/>
          </p:cNvSpPr>
          <p:nvPr>
            <p:ph sz="half" idx="2"/>
          </p:nvPr>
        </p:nvSpPr>
        <p:spPr>
          <a:xfrm>
            <a:off x="4923890" y="1752600"/>
            <a:ext cx="4038600" cy="4525963"/>
          </a:xfrm>
        </p:spPr>
        <p:txBody>
          <a:bodyPr/>
          <a:lstStyle/>
          <a:p>
            <a:pPr marL="0" indent="0">
              <a:buNone/>
            </a:pPr>
            <a:r>
              <a:rPr lang="en-US" u="sng" dirty="0" smtClean="0"/>
              <a:t>The Worst of the Worst:</a:t>
            </a:r>
          </a:p>
          <a:p>
            <a:pPr marL="0" indent="0">
              <a:buNone/>
            </a:pPr>
            <a:endParaRPr lang="en-US" sz="1200" dirty="0"/>
          </a:p>
          <a:p>
            <a:pPr lvl="1"/>
            <a:r>
              <a:rPr lang="en-US" dirty="0" smtClean="0"/>
              <a:t>Hazardous</a:t>
            </a:r>
            <a:endParaRPr lang="en-US" sz="1100" dirty="0"/>
          </a:p>
          <a:p>
            <a:pPr lvl="1"/>
            <a:r>
              <a:rPr lang="en-US" dirty="0" smtClean="0"/>
              <a:t>Potential to contaminate (Liquids, Foods, </a:t>
            </a:r>
            <a:r>
              <a:rPr lang="en-US" dirty="0" err="1" smtClean="0"/>
              <a:t>etc</a:t>
            </a:r>
            <a:r>
              <a:rPr lang="en-US" dirty="0" smtClean="0"/>
              <a:t>)</a:t>
            </a:r>
            <a:endParaRPr lang="en-US" sz="1100" dirty="0"/>
          </a:p>
          <a:p>
            <a:endParaRPr lang="en-US" dirty="0"/>
          </a:p>
        </p:txBody>
      </p:sp>
      <p:pic>
        <p:nvPicPr>
          <p:cNvPr id="6" name="Picture 5" descr="Logo.png"/>
          <p:cNvPicPr>
            <a:picLocks noChangeAspect="1"/>
          </p:cNvPicPr>
          <p:nvPr/>
        </p:nvPicPr>
        <p:blipFill>
          <a:blip r:embed="rId3" cstate="print"/>
          <a:stretch>
            <a:fillRect/>
          </a:stretch>
        </p:blipFill>
        <p:spPr>
          <a:xfrm>
            <a:off x="228600" y="228600"/>
            <a:ext cx="990600" cy="990600"/>
          </a:xfrm>
          <a:prstGeom prst="rect">
            <a:avLst/>
          </a:prstGeom>
        </p:spPr>
      </p:pic>
      <p:sp>
        <p:nvSpPr>
          <p:cNvPr id="7" name="Content Placeholder 2"/>
          <p:cNvSpPr txBox="1">
            <a:spLocks/>
          </p:cNvSpPr>
          <p:nvPr/>
        </p:nvSpPr>
        <p:spPr>
          <a:xfrm>
            <a:off x="571500" y="1524000"/>
            <a:ext cx="3810000" cy="4876800"/>
          </a:xfrm>
          <a:prstGeom prst="rect">
            <a:avLst/>
          </a:prstGeom>
        </p:spPr>
        <p:txBody>
          <a:bodyPr vert="horz" lIns="91440" tIns="45720" rIns="91440" bIns="45720" rtlCol="0">
            <a:normAutofit/>
          </a:bodyPr>
          <a:lstStyle/>
          <a:p>
            <a:endParaRPr lang="en-US" sz="2800" dirty="0" smtClean="0"/>
          </a:p>
          <a:p>
            <a:pPr marL="457200" indent="-457200">
              <a:buFont typeface="Arial" panose="020B0604020202020204" pitchFamily="34" charset="0"/>
              <a:buChar char="•"/>
            </a:pPr>
            <a:r>
              <a:rPr lang="en-US" sz="3000" dirty="0" smtClean="0"/>
              <a:t>Plastic wraps/films</a:t>
            </a:r>
          </a:p>
          <a:p>
            <a:pPr marL="457200" indent="-457200">
              <a:buFont typeface="Arial" panose="020B0604020202020204" pitchFamily="34" charset="0"/>
              <a:buChar char="•"/>
            </a:pPr>
            <a:r>
              <a:rPr lang="en-US" sz="3000" dirty="0" smtClean="0"/>
              <a:t>Glass</a:t>
            </a:r>
            <a:endParaRPr lang="en-US" sz="3000" dirty="0"/>
          </a:p>
          <a:p>
            <a:pPr marL="457200" indent="-457200">
              <a:buFont typeface="Arial" panose="020B0604020202020204" pitchFamily="34" charset="0"/>
              <a:buChar char="•"/>
            </a:pPr>
            <a:r>
              <a:rPr lang="en-US" sz="2800" dirty="0"/>
              <a:t>Vinyl </a:t>
            </a:r>
            <a:endParaRPr lang="en-US" sz="2800" dirty="0" smtClean="0"/>
          </a:p>
          <a:p>
            <a:pPr marL="457200" indent="-457200">
              <a:buFont typeface="Arial" panose="020B0604020202020204" pitchFamily="34" charset="0"/>
              <a:buChar char="•"/>
            </a:pPr>
            <a:r>
              <a:rPr lang="en-US" sz="2800" dirty="0">
                <a:solidFill>
                  <a:prstClr val="black"/>
                </a:solidFill>
              </a:rPr>
              <a:t>Mixed </a:t>
            </a:r>
            <a:r>
              <a:rPr lang="en-US" sz="2800" dirty="0" smtClean="0">
                <a:solidFill>
                  <a:prstClr val="black"/>
                </a:solidFill>
              </a:rPr>
              <a:t>materials</a:t>
            </a:r>
            <a:endParaRPr lang="en-US" sz="2800" dirty="0" smtClean="0"/>
          </a:p>
          <a:p>
            <a:pPr marL="457200" indent="-457200">
              <a:buFont typeface="Arial" panose="020B0604020202020204" pitchFamily="34" charset="0"/>
              <a:buChar char="•"/>
            </a:pPr>
            <a:r>
              <a:rPr lang="en-US" sz="2800" dirty="0" smtClean="0"/>
              <a:t>Cloth</a:t>
            </a:r>
            <a:endParaRPr lang="en-US" sz="2800" dirty="0"/>
          </a:p>
          <a:p>
            <a:pPr marL="457200" indent="-457200">
              <a:buFont typeface="Arial" panose="020B0604020202020204" pitchFamily="34" charset="0"/>
              <a:buChar char="•"/>
            </a:pPr>
            <a:r>
              <a:rPr lang="en-US" sz="2800" dirty="0"/>
              <a:t>Filters</a:t>
            </a:r>
          </a:p>
          <a:p>
            <a:pPr marL="457200" indent="-457200">
              <a:buFont typeface="Arial" panose="020B0604020202020204" pitchFamily="34" charset="0"/>
              <a:buChar char="•"/>
            </a:pPr>
            <a:r>
              <a:rPr lang="en-US" sz="2800" dirty="0"/>
              <a:t>Chip and Candy </a:t>
            </a:r>
            <a:r>
              <a:rPr lang="en-US" sz="2800" dirty="0" smtClean="0"/>
              <a:t>wrappers</a:t>
            </a:r>
          </a:p>
          <a:p>
            <a:pPr marL="457200" lvl="0" indent="-457200">
              <a:buFont typeface="Arial" panose="020B0604020202020204" pitchFamily="34" charset="0"/>
              <a:buChar char="•"/>
            </a:pPr>
            <a:r>
              <a:rPr lang="en-US" sz="2600" dirty="0">
                <a:solidFill>
                  <a:prstClr val="black"/>
                </a:solidFill>
              </a:rPr>
              <a:t>Napkins, toilet paper, paper towels </a:t>
            </a:r>
            <a:endParaRPr lang="en-US" sz="2600" dirty="0" smtClean="0">
              <a:solidFill>
                <a:prstClr val="black"/>
              </a:solidFill>
            </a:endParaRPr>
          </a:p>
          <a:p>
            <a:pPr marL="457200" indent="-457200">
              <a:buFont typeface="Arial" panose="020B0604020202020204" pitchFamily="34" charset="0"/>
              <a:buChar char="•"/>
            </a:pPr>
            <a:endParaRPr lang="en-US" sz="2800" dirty="0">
              <a:solidFill>
                <a:schemeClr val="tx2">
                  <a:lumMod val="50000"/>
                </a:schemeClr>
              </a:solidFill>
            </a:endParaRPr>
          </a:p>
          <a:p>
            <a:pPr marR="0" lvl="0" algn="l" defTabSz="914400" rtl="0" eaLnBrk="1" fontAlgn="auto" latinLnBrk="0" hangingPunct="1">
              <a:lnSpc>
                <a:spcPct val="100000"/>
              </a:lnSpc>
              <a:spcBef>
                <a:spcPct val="20000"/>
              </a:spcBef>
              <a:spcAft>
                <a:spcPts val="0"/>
              </a:spcAft>
              <a:buClrTx/>
              <a:buSzTx/>
              <a:tabLst/>
              <a:defRPr/>
            </a:pPr>
            <a:endParaRPr kumimoji="0" lang="en-US" sz="3200" b="0" i="0" u="sng" strike="noStrike" kern="1200" cap="none" spc="0" normalizeH="0" baseline="0" noProof="0" dirty="0" smtClean="0">
              <a:ln>
                <a:noFill/>
              </a:ln>
              <a:solidFill>
                <a:schemeClr val="tx1"/>
              </a:solidFill>
              <a:effectLst/>
              <a:uLnTx/>
              <a:uFillTx/>
              <a:latin typeface="Museo Sans 500" pitchFamily="50"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descr="Image result for rule of 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019800" y="3905736"/>
            <a:ext cx="2057400" cy="27384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Recycling is Awesome</a:t>
            </a:r>
            <a:endParaRPr lang="en-US" dirty="0">
              <a:latin typeface="+mn-lt"/>
            </a:endParaRPr>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1026" name="Picture 2" descr="https://sustainability.ncsu.edu/sustaindev/wp-content/uploads/2015/05/nc-landfi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4356" y="1904604"/>
            <a:ext cx="4204819" cy="1733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huffpost.com/gen/1350031/images/o-RAINFOREST-faceboo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9150" y="4267200"/>
            <a:ext cx="4114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189037"/>
            <a:ext cx="8229600" cy="4525963"/>
          </a:xfrm>
        </p:spPr>
        <p:txBody>
          <a:bodyPr>
            <a:normAutofit/>
          </a:bodyPr>
          <a:lstStyle/>
          <a:p>
            <a:pPr>
              <a:buNone/>
            </a:pPr>
            <a:endParaRPr lang="en-US" dirty="0">
              <a:latin typeface="Museo Sans 500" pitchFamily="50" charset="0"/>
            </a:endParaRPr>
          </a:p>
          <a:p>
            <a:pPr>
              <a:buNone/>
            </a:pPr>
            <a:r>
              <a:rPr lang="en-US" dirty="0" smtClean="0"/>
              <a:t>Energy Savings</a:t>
            </a:r>
          </a:p>
          <a:p>
            <a:pPr lvl="0">
              <a:buNone/>
            </a:pPr>
            <a:r>
              <a:rPr lang="en-US" dirty="0">
                <a:solidFill>
                  <a:prstClr val="black"/>
                </a:solidFill>
              </a:rPr>
              <a:t>Economic </a:t>
            </a:r>
            <a:r>
              <a:rPr lang="en-US" dirty="0" smtClean="0">
                <a:solidFill>
                  <a:prstClr val="black"/>
                </a:solidFill>
              </a:rPr>
              <a:t>Benefits</a:t>
            </a:r>
            <a:endParaRPr lang="en-US" dirty="0" smtClean="0"/>
          </a:p>
          <a:p>
            <a:pPr>
              <a:buNone/>
            </a:pPr>
            <a:r>
              <a:rPr lang="en-US" dirty="0" smtClean="0"/>
              <a:t>Resource Conservation</a:t>
            </a:r>
          </a:p>
          <a:p>
            <a:pPr>
              <a:buNone/>
            </a:pPr>
            <a:r>
              <a:rPr lang="en-US" dirty="0" smtClean="0"/>
              <a:t>Healthier Ecosystems</a:t>
            </a:r>
          </a:p>
          <a:p>
            <a:pPr>
              <a:buNone/>
            </a:pPr>
            <a:r>
              <a:rPr lang="en-US" dirty="0"/>
              <a:t>Landfill Space</a:t>
            </a:r>
          </a:p>
          <a:p>
            <a:pPr>
              <a:buNone/>
            </a:pPr>
            <a:endParaRPr lang="en-US" dirty="0" smtClean="0"/>
          </a:p>
          <a:p>
            <a:pPr algn="ctr">
              <a:buNone/>
            </a:pPr>
            <a:endParaRPr lang="en-US" dirty="0" smtClean="0">
              <a:latin typeface="Museo Sans 500" pitchFamily="50" charset="0"/>
            </a:endParaRPr>
          </a:p>
          <a:p>
            <a:pPr algn="ctr">
              <a:buNone/>
            </a:pPr>
            <a:endParaRPr lang="en-US" dirty="0" smtClean="0">
              <a:latin typeface="Museo Sans 500" pitchFamily="50" charset="0"/>
            </a:endParaRPr>
          </a:p>
          <a:p>
            <a:pPr algn="ctr">
              <a:buNone/>
            </a:pPr>
            <a:endParaRPr lang="en-US" dirty="0" smtClean="0">
              <a:latin typeface="Museo Sans 500" pitchFamily="50" charset="0"/>
            </a:endParaRPr>
          </a:p>
          <a:p>
            <a:pPr algn="ctr">
              <a:buNone/>
            </a:pPr>
            <a:endParaRPr lang="en-US" dirty="0" smtClean="0">
              <a:latin typeface="Museo Sans 500" pitchFamily="50" charset="0"/>
            </a:endParaRPr>
          </a:p>
          <a:p>
            <a:pPr algn="ctr">
              <a:buNone/>
            </a:pPr>
            <a:endParaRPr lang="en-US" dirty="0" smtClean="0">
              <a:latin typeface="Museo Sans 500" pitchFamily="50" charset="0"/>
            </a:endParaRPr>
          </a:p>
          <a:p>
            <a:pPr>
              <a:buNone/>
            </a:pPr>
            <a:endParaRPr lang="en-US" dirty="0" smtClean="0">
              <a:latin typeface="Museo Sans 500" pitchFamily="50" charset="0"/>
            </a:endParaRPr>
          </a:p>
          <a:p>
            <a:pPr lvl="1">
              <a:buNone/>
            </a:pPr>
            <a:endParaRPr lang="en-US" dirty="0" smtClean="0"/>
          </a:p>
          <a:p>
            <a:pPr lvl="1">
              <a:buNone/>
            </a:pPr>
            <a:endParaRPr lang="en-US" dirty="0" smtClean="0"/>
          </a:p>
          <a:p>
            <a:pPr lvl="1">
              <a:buNone/>
            </a:pPr>
            <a:endParaRPr lang="en-US" dirty="0" smtClean="0"/>
          </a:p>
        </p:txBody>
      </p:sp>
      <p:pic>
        <p:nvPicPr>
          <p:cNvPr id="1038" name="Picture 14" descr="http://www.recyclingtoday.com/FileUploads/image/RepublicPhotolow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953000"/>
            <a:ext cx="22860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1450"/>
            <a:ext cx="8229600" cy="1143000"/>
          </a:xfrm>
        </p:spPr>
        <p:txBody>
          <a:bodyPr/>
          <a:lstStyle/>
          <a:p>
            <a:r>
              <a:rPr lang="en-US" dirty="0" smtClean="0"/>
              <a:t>“Harder”- to Recycle Materials</a:t>
            </a:r>
            <a:endParaRPr lang="en-US" dirty="0"/>
          </a:p>
        </p:txBody>
      </p:sp>
      <p:sp>
        <p:nvSpPr>
          <p:cNvPr id="3" name="Content Placeholder 2"/>
          <p:cNvSpPr>
            <a:spLocks noGrp="1"/>
          </p:cNvSpPr>
          <p:nvPr>
            <p:ph idx="1"/>
          </p:nvPr>
        </p:nvSpPr>
        <p:spPr>
          <a:xfrm>
            <a:off x="6542279" y="1371600"/>
            <a:ext cx="2209800" cy="4114800"/>
          </a:xfrm>
        </p:spPr>
        <p:txBody>
          <a:bodyPr>
            <a:normAutofit fontScale="25000" lnSpcReduction="20000"/>
          </a:bodyPr>
          <a:lstStyle/>
          <a:p>
            <a:r>
              <a:rPr lang="en-US" sz="8000" dirty="0" smtClean="0"/>
              <a:t>Autos</a:t>
            </a:r>
          </a:p>
          <a:p>
            <a:r>
              <a:rPr lang="en-US" sz="8000" dirty="0" smtClean="0"/>
              <a:t>Batteries</a:t>
            </a:r>
          </a:p>
          <a:p>
            <a:r>
              <a:rPr lang="en-US" sz="8000" dirty="0" smtClean="0"/>
              <a:t>Building Materials</a:t>
            </a:r>
          </a:p>
          <a:p>
            <a:r>
              <a:rPr lang="en-US" sz="8000" dirty="0" smtClean="0"/>
              <a:t>Carpet Pad</a:t>
            </a:r>
          </a:p>
          <a:p>
            <a:r>
              <a:rPr lang="en-US" sz="8000" dirty="0" smtClean="0"/>
              <a:t>Electronics</a:t>
            </a:r>
          </a:p>
          <a:p>
            <a:r>
              <a:rPr lang="en-US" sz="8000" dirty="0" smtClean="0"/>
              <a:t>Mattresses</a:t>
            </a:r>
          </a:p>
          <a:p>
            <a:r>
              <a:rPr lang="en-US" sz="8000" dirty="0" smtClean="0"/>
              <a:t>Propane tanks</a:t>
            </a:r>
          </a:p>
          <a:p>
            <a:r>
              <a:rPr lang="en-US" sz="8000" dirty="0" smtClean="0"/>
              <a:t>Refrigerators</a:t>
            </a:r>
          </a:p>
          <a:p>
            <a:r>
              <a:rPr lang="en-US" sz="8000" dirty="0" smtClean="0"/>
              <a:t>Scrap metal</a:t>
            </a:r>
          </a:p>
          <a:p>
            <a:r>
              <a:rPr lang="en-US" sz="8000" dirty="0" smtClean="0"/>
              <a:t>Packing Peanuts</a:t>
            </a:r>
          </a:p>
          <a:p>
            <a:r>
              <a:rPr lang="en-US" sz="8000" dirty="0" smtClean="0"/>
              <a:t>Textiles</a:t>
            </a:r>
          </a:p>
          <a:p>
            <a:r>
              <a:rPr lang="en-US" sz="8000" dirty="0" smtClean="0"/>
              <a:t>Tires</a:t>
            </a:r>
          </a:p>
          <a:p>
            <a:pPr marL="0" indent="0">
              <a:buNone/>
            </a:pPr>
            <a:endParaRPr lang="en-US" dirty="0" smtClean="0">
              <a:latin typeface="Museo Sans 500" pitchFamily="50" charset="0"/>
            </a:endParaRPr>
          </a:p>
          <a:p>
            <a:endParaRPr lang="en-US" dirty="0" smtClean="0"/>
          </a:p>
          <a:p>
            <a:endParaRPr lang="en-US" dirty="0" smtClean="0"/>
          </a:p>
          <a:p>
            <a:endParaRPr lang="en-US" dirty="0" smtClean="0"/>
          </a:p>
          <a:p>
            <a:endParaRPr lang="en-US" dirty="0"/>
          </a:p>
        </p:txBody>
      </p:sp>
      <p:sp>
        <p:nvSpPr>
          <p:cNvPr id="4" name="TextBox 3"/>
          <p:cNvSpPr txBox="1"/>
          <p:nvPr/>
        </p:nvSpPr>
        <p:spPr>
          <a:xfrm>
            <a:off x="391921" y="1143000"/>
            <a:ext cx="3733800" cy="4001095"/>
          </a:xfrm>
          <a:prstGeom prst="rect">
            <a:avLst/>
          </a:prstGeom>
          <a:noFill/>
        </p:spPr>
        <p:txBody>
          <a:bodyPr wrap="square" rtlCol="0">
            <a:spAutoFit/>
          </a:bodyPr>
          <a:lstStyle/>
          <a:p>
            <a:r>
              <a:rPr lang="en-US" sz="2800" b="1" dirty="0" smtClean="0"/>
              <a:t>Glass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sz="2800" b="1" dirty="0" smtClean="0"/>
              <a:t>Plastic Films</a:t>
            </a:r>
          </a:p>
          <a:p>
            <a:endParaRPr lang="en-US" dirty="0"/>
          </a:p>
        </p:txBody>
      </p:sp>
      <p:pic>
        <p:nvPicPr>
          <p:cNvPr id="5" name="Picture 4"/>
          <p:cNvPicPr>
            <a:picLocks noChangeAspect="1"/>
          </p:cNvPicPr>
          <p:nvPr/>
        </p:nvPicPr>
        <p:blipFill>
          <a:blip r:embed="rId3"/>
          <a:stretch>
            <a:fillRect/>
          </a:stretch>
        </p:blipFill>
        <p:spPr>
          <a:xfrm>
            <a:off x="676275" y="1600200"/>
            <a:ext cx="5431111" cy="2143125"/>
          </a:xfrm>
          <a:prstGeom prst="rect">
            <a:avLst/>
          </a:prstGeom>
        </p:spPr>
      </p:pic>
      <p:pic>
        <p:nvPicPr>
          <p:cNvPr id="6" name="Picture 5" descr="Logo.png"/>
          <p:cNvPicPr>
            <a:picLocks noChangeAspect="1"/>
          </p:cNvPicPr>
          <p:nvPr/>
        </p:nvPicPr>
        <p:blipFill>
          <a:blip r:embed="rId4" cstate="print"/>
          <a:stretch>
            <a:fillRect/>
          </a:stretch>
        </p:blipFill>
        <p:spPr>
          <a:xfrm>
            <a:off x="207528" y="124544"/>
            <a:ext cx="937494" cy="937494"/>
          </a:xfrm>
          <a:prstGeom prst="rect">
            <a:avLst/>
          </a:prstGeom>
        </p:spPr>
      </p:pic>
      <p:pic>
        <p:nvPicPr>
          <p:cNvPr id="6146" name="Picture 2" descr="Image result for plastic film recyc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971" y="3952875"/>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81200" y="6283175"/>
            <a:ext cx="4659121" cy="369332"/>
          </a:xfrm>
          <a:prstGeom prst="rect">
            <a:avLst/>
          </a:prstGeom>
          <a:noFill/>
        </p:spPr>
        <p:txBody>
          <a:bodyPr wrap="square" rtlCol="0">
            <a:spAutoFit/>
          </a:bodyPr>
          <a:lstStyle/>
          <a:p>
            <a:r>
              <a:rPr lang="en-US" dirty="0">
                <a:hlinkClick r:id="rId6"/>
              </a:rPr>
              <a:t>https://slco.org/recycle/hard-to-recycle-items/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1066800" y="1905000"/>
            <a:ext cx="8229600" cy="4525963"/>
          </a:xfrm>
        </p:spPr>
        <p:txBody>
          <a:bodyPr/>
          <a:lstStyle/>
          <a:p>
            <a:endParaRPr lang="en-US" dirty="0" smtClean="0">
              <a:latin typeface="Museo Sans 500" pitchFamily="50" charset="0"/>
            </a:endParaRPr>
          </a:p>
          <a:p>
            <a:r>
              <a:rPr lang="en-US" sz="2800" dirty="0" smtClean="0"/>
              <a:t>Industry</a:t>
            </a:r>
          </a:p>
          <a:p>
            <a:endParaRPr lang="en-US" sz="2800" dirty="0" smtClean="0"/>
          </a:p>
          <a:p>
            <a:r>
              <a:rPr lang="en-US" sz="2800" dirty="0" smtClean="0"/>
              <a:t>Perception</a:t>
            </a:r>
          </a:p>
          <a:p>
            <a:endParaRPr lang="en-US" sz="2800" dirty="0" smtClean="0"/>
          </a:p>
          <a:p>
            <a:r>
              <a:rPr lang="en-US" sz="2800" dirty="0" smtClean="0"/>
              <a:t>Availability</a:t>
            </a:r>
          </a:p>
          <a:p>
            <a:endParaRPr lang="en-US" dirty="0" smtClean="0">
              <a:latin typeface="Museo Sans 500" pitchFamily="50" charset="0"/>
            </a:endParaRPr>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
        <p:nvSpPr>
          <p:cNvPr id="4" name="AutoShape 2" descr="data:image/jpeg;base64,/9j/4AAQSkZJRgABAQAAAQABAAD/2wCEAAkGBxMTEhUTExIVFRUXFxUVFxgYFxUXFxcVFRcXFxcXFRcYHSggGBolHRcXITEhJSkrLi4uFx8zODMtNygtLisBCgoKDg0OFxAQGC0dHSUrKysrLSstLSstLS0tLSsrLS0tKy0tLS0tLS0tLS0rLS0rKy0tLS0tKy03KzcrLS0rK//AABEIALcBEwMBIgACEQEDEQH/xAAcAAACAwEBAQEAAAAAAAAAAAACAwABBAUGBwj/xABEEAACAQIDBQUDCAgFBAMAAAABAgADEQQSIQUxQVFhEyJxgZEGobEjMkJicpLB8BQzUoKywtHhFVODovEHFiSzNENz/8QAGQEBAQEBAQEAAAAAAAAAAAAAAAECAwQF/8QAIhEBAQACAgICAgMAAAAAAAAAAAECEQMxEiETIgRBMlFh/9oADAMBAAIRAxEAPwDxN5YgAwxODiKGIAMsGAYMIQBDEIsRqmCsMSIMXjAxgLGAQLBjFEFVjFEiLCyGmY1RzhGBnyyARtpLQBBkJjAgliAsXhZIweMq0ADTlqohEdYBlB9oo8YipVkYQSICnY85mqN1ml+kz1AYUu8tjyiyIQlUuWPdKeArSqhNt0oVZTGJMDUasnamZVaMzQCLSQbyQFAQwYAhQClrBEYJAQEMCRRGqohAqI1VkCxiyItUhqsKEFkEVY1VlAQ1hFiXeVDAgQAS1WXaCYBlOkrJOFtL2mo0jlF6jDgu4eLf0vMdH2pdzYIF+81/DdNeNbmGVepKSjYTh0faJSbMpBG+2vnb+86tKuGAYEEHcRJZpLjZ2beQjlKEl5GQkQCYREBhAW8S8a5iTKpDCAxjWEUZVLcwAYxxF3hQmKJjTAMqglwSZLwLklXkgEIxBFCPXdIirQxAWMQawDEfTECmNY2wG86yMmKkNEJNhqemvwmyjSp00V6gLs4JSnuGW5GeoRrYkGwG+2+W+2KxFg2ReC0wEA+7rAdh9jVyL9kQLXu9kFhvN3tpKxGBqIuYgZQbEqyOATuvlJteYWYnUknqbn3mdTZSBWdXNgbU6g+q+gfyfJr9aBghASnQqxU7wSD4iGkiCAkgyqjboBEzz3tLiajMKFMkXALEGxN9Ag8bT0Cmev8AYzZ1IA1sg7VtC5F2spIAB4Cbwm63x62+cbG9gMS63GGIvuzgj+K06dT/AKc4/LZaaL4OiH3GfaqKxhnTxenz/wAfDj/06xK02LKwbeLWbcOh1nk8Finw1bIwIANqi7rG9s1jx4z9LVzpPC+3OxqWIpPmAFQA5agHeXTnxHSTxS5bmrHlgZZmam945ZxeRDALQzAJgJeJaOczosTQpLZFLtZ3ZlVsoa5poA2guAWPiJVcRoszsttfP+toUX4XC9m3qhHwiLYZtD2tI8D3aqjxFg3xlVyXi2nQx2AamA1w9NjZXXVSeR4qehnPYQoDAaERBaVQQTCMEwL0kg3kgNWNi13xlpEEojFEpBCEIag+EZgaBqVFQHVjbwHEnoBcwFOk6dG1Gj2lvlKqlEH7NK9nf975o/ekExtQVapKarolMafMQZVt1IHqZq2Zs2oxGdQtMmzGp3LEX0Ba3ftuHWcZKlt1vCwI9DOttuoSyUrLamiiygAZ2UM5sONyB5QA/RnU1abAiwJuQQL0+9fX6uYec2UaRLUbgg1Kbo4trlUEK+vCwU/uGKwW2K1IWDkrp3W766brA7vKM/7hqhiVWmL/ADu5q3ix73vl9Bm2cMcxqCzL3FYgg2qBQGDjepuDv3znFprGOUU3VKWQvYMc7NopzaA9QNZiY2HXhJUpijSJtcyg5GkitrIjQsZ/3ktArh0bIQpZ6jaC5N8i38dT006ZWqTFtHZIZTUUXL0yLW3OjHd4gzWN078M3a9PS9t6A+e7t1vceVzrOgntRgzr29MbtCbG53aGeb2TsXCPTV3emToxzMuhHAgnTqJz8VsCnUo4nEUxcIfkiNMyhcjnrms1vURqV6/f6ej2j7XYYA5MRZuBGYC/jOXg/a39IY0HdWupyOCLsQDdWA48b/k56mwcKyipSde8F1DgbhrfXTreeYw+HC1XqA91RUykc9FBHQmWajOU3HZwtSb0Ok4WDedSm8leGxqJinMgaC7SIdsuh2lamh3MwB6jefdN+IfO4z7gDiKg8QMifd7NR9sysBiAtIdnWSlUzNnZg2YjTIFIU93fcaR9fG4RmOri6hHunybAWIsAwdSMq2PTUb5pXDqKMgY/OZmPTKNNB1N/uxm08KqEKDdrC4AO+19b8dd3C034rF4QZOzSrUKaKWYItgxYaAEtqx103RmG2n25fOidoqE02UZTZBql9dcoNjvFt8i6cnY1X5TsWNkq/JsDuDNojW5q1jfxnMqqRcHQg2PiNDHYl7m6gKOAF9LdSb3mzbQzhcQN1Ud7pVXRx56N+9KORaCxhiKeBRiydYZizpCjtJBDSQHLGrFAw6W6RGgbpaiUBCB0kRs2bhQ7Fnv2dMZ3ty+ioPNjYevKDi8UajlyAOAA3Ko0VR0AmvGDs6VOj9IgVqniw+TU+Cm/i05xa0pT6C6gcyB6mbtsvevV+2w9DaYcDUHaU/tr/EJe0nPbVL6fKPp+8ZEGDIouYFOoLRqiQNzWEWSTChl+X56wFjSUTfdCy84suBugMy+HnJhMT31S/dJ9DwMQzTJXlawy8ctvaYHBURm7SkhcHeVB37iLzNjseKdOrS7NyX0XKLgjhrwhUHzqgY6lRYniCNLxNfCMTYFPs5Tk042vvmI+pNaYcRhaIpqTTUVbAGwF/PnPG7TxTCo1LSwIvzJte3hrPU7VxAphypBKg6jcLDfrPBUCWYkm5JuTzJm8J+3Dmy1NO3hGnUpPOVgwZ1KUteLI8PLZpFgkyMqJg3kMkACZu2E9sRR6uoPg3dPuMyMYzZz2r0v/ANKf8QlixmrLY25XHoZq2XVUhqDmyVLWJ+hVHzX6D6J6HpE4v57/AGm+Ji8NhjUbKLXsbDmQL5R1NtIUmvRZGZGFmUkEciJmYzs4z5Wgtb6dO1Kr1GvZP6DKfsicRpVU0C8PLeCEsffAsLJHIwtukgDffCpmAZaNIjVmmvZFAPVRW+bfM32FGZr+QMwq06ezBZK77rUiPOoyp8CYCcZWeqXrHcz6nTQm5C+QHuEygzVitKFEDi1Vz/tQfwn1mNTCHK1tfOdDb3/yKvVs33gG/GcszuY3H0M5qqva1GC2DqQlMhVBuD+sa4PTxgc/D0Xc91WbwBPwmipdfnKV8QRp5wam167b6z8rAlVA6KtgIVLbWIX5tZ/M5h6NcSDTS2e5AeoVpIdzObE/YQd5vS0d2mGX6NSqeZIpL5AAn3zHXxoqgtVX5Tg40zdHG4+ItMy1OUDqvi6B34cj7NVr/wC5SJQwFN/mO6HgKq90/wCoug8xNPs1gRVbMwuAdOpns6uz1y7o27YcW5uvn9LYeIdiq0maxsSLFfvXtHYr2WqoAahVSdwuGOm8m2nGe72LhbZ7aar/ADQ9tYXN2bHhmB8dD/Wa19dtTixmWq8/h8CGohCNUsPKIxOxEyEh6gbkCLfCdmjSym3MfCNrISLTnp6tvnu39mlMK4UXZ7Dra4vPE4WnbQjXceYI4GfVdoUu0Yj6KjKPxmzD+zeHxFJXq0hnsQWW6scpKgk8TYA6zph/Tjy479vm+EQkgAEk6ADefCdxNkOv6xkpdHYZvuKC3qJ6Wr7NCiTTolqebXONahU/QzfRF77rX4zz+2thPR7wJYcb7/HrJXC8eWtrGEojfiR5U6hHrKOyS36qpTq9FbK/3HsT5XnOpVARrBaHIbowYqwKkbwRYjxBgM3KdunjVFMLiW7YEd1B3qiDn2t+59k38JjfEYcbsOx+1VP8qiNGnMzTXsWmDiaV9wYMfBO9+EeKmFbQ06lL6yPnHiVYXPkY/BYA06mcEPT7KuVqLfKbU20PFW13GWLHDNS5JPEk+pvLR7G4NiNQeRG4+6LtKDWkHepBe2K6Cnikt0Vn3H92qLeAnmnUqSCNQSCOo3idbEPfD02G9KjKOmYBx7w3rFbfVe3dhufLUH+ooc+8maViogGVWXUDjug0jaU5uRIiBpIxVkhSryAQYSGEME6uGb/xax+vRHl8ofwE5A1nXw6WwjkW1rIH6KEYpfxYt6SAMd+qofYf/wBrzIEmurUDUVBNmRmFuav3rjwIP3hMwMVA2hqssLxhGRFES1hGnu0MM93fv+EBbi5gs9uM1VsNUydowyqTZSdM32RvI6zGqXYDmQPWFkfQ/ZLD5aa+APmZ6GrU4TFsOl3B4SbTqZRfkR8RJ+n0JPenX2YndY/WA9B/eHtCgWpsF+cO8vivDzFxH7NT5Jetz7/7TQBO+M+unHK/Z5JCSReGKhtYfOtOrtHB5bsB3Tr4H+kwWE42adpduMuHYaT0OxqFqS+Z/wBxmdMNnICj+3UztJRygAbgLek1xz3tjkvrTJj6YGU+I/EfjOPtmiGQ+E7G29EU/XX3gic3EaqZM+1w6fJ3GR2Xkf8AiHmh+0qZcRpxHwmam0PJyY6ysNKnfBvHBtIFV+UjACZExLqGVXYBtGAJAI+sOMrMTFMOMosxbyxKcSq106n/AIzg/wCbT/gqRm1xdaDc6KD7hZP5ZyyJ0tqH5LC8uybXqKr3HlpKrmtBFS0szPU0kGrthJMSy5RpI0goZQaRZEPUia9mY7s2OYZqbjJUXmp5HgwOoPMTADLvA7GK2XUAz0/laXB01tfhUUao3MGYA/C8rC1WU5kZlPNWIPqJtbbdf6Th/t06b+pZSZBkL9Y3tRbrD/xW/wA7D4dudkKH1Qi0YMRhydcOy/YrH+dT+TGjTZTxOGturX4gGna/RraDygttFV/VUVU/tOe0byv3R5CKU4W+qV/v0z/JGDEYUbqFRz9erYDyRQT6wMtSrUqtclqjnTizHoBN2E2RVSojVEyi/NSQbGwZQbr58ouptupYqmWkp4U1CX8W+cfMy/ZsZqpblp6n+0jfFN5x9J2We7MW26ncbwM6GDFknM2pUHHdcX8JP09s7ezwi2RRyUD3QzAR5eaeiPNRTNVwdM65beGkfm3ekoxqG7C6VFVsALbz/wAw7ScZTNKMO2T8mPtL7gZzag7sdt2v3FF//sH8Lxa6rOOfbth0+X+2tG1RW6kfj+E5FJ9J7P2so2BbIr5dcrXyk9bEH3zzGG9oHIytTomn/ldmoTxBHeB63knuOPNPtsWERHBVmyN9Fj8w/Vb9nx9ecHE4V6Zs6lb7jvB8GGh8poVcLU3M9BuTXqU/Jh3h5gzVhsLXTSliKTLyWsgB8UcjXylcNOOWgDlO1iMDinuGKEdHoKPPKwvM1LYzA96pRXxrU/5SY0ac+ov94lzOxUwVIb8VTHgtVvgsznDYZd+Id+iUre92ESDnUaLOwRQSzEAAbyTNu3KqgU6CEMKIYFhuZ2bM5X6oNgOdr8YdTaSIpXD0ihIsajtmqkcQtgAgPG2p5zkVJVWGkqNeBeUZAFpcEyQHW0kvGIYtVhDEEu0ge1hIWgNpb4Tm8zBjDJkDQNIWeLptwjWpdYAGpIXgOIMBheek9jUuT9r4Ty5M9Z7Fbr9T8ZMunbgn2fRHWyieW2/iLAagXdBckAasBqTPQYit3Z5vHUmZhmFwDf3ED4zFvt7JHtl2ggC99STYCxBJJ3WAnTFEzyXsthFNVW0GW5tpe45j0nt1cGejC7m3m5J43TG6G27kYpawOqkEHkYzbdXLRaxsWsoPjv8AdeePTBMNUJH2SR8Izy1Vwx8o9dmiqrTy5rYld1RrdbH4iLq7XxFrG3L5v9Jn5I18dK9qNoFbaaBla/hofcZvweJuoPScXFdq97kWIsdIrD0XUBczADQDhblOeWW3XHDUN9oaisCONp81yZWYciZ73HUcoN54DGMRUbxjBy/InqNAHKGG5zMlSNBm3jMBhVH/AD+EWWimaA5W5mUxBiCeogq/WAxoDw7wW3QpN5LyoDNKGZvD1EkzmSBrDR609LzIGmunU7ttJEKI198am7zBgshAB5G359YY3eogVWSxPXWCGl35QRAIGMR4CiWIDmF4gg3jA0jW5SDPVJnsPYoXp9bn4zyNU9J6r2ErgA34Hd4yZdO/4/8AJ7hl0imU23Rr4pCBYxP6XbkZh6iCrg3UWPMaH1EZhtr4mmdwqDkxykeDAfEQamPP+WffFfprfsH0MTc6q2S9x0ts7cD00GSoO9dtL5QFNiSNLXMx0MWwFwwYdIk4o8VPpOfjAdWQZG4690+I59RLbb2kxk6d0bRPFYf6ch3icOpUr0lVqqGzANcajUX1P9Yk7YTpHuLNV6IVaZ5RNekp3GcH/Ek8Jrw2NQ/SkXReNo5gQ278J812u/y78gbe4T6RtHFgIbaDnxnyurVzOzcyTN4Rx/IvqQ6mxmhX6zKojVm3jaAZTiCGlXkEvBJkaVeBfaQu1uIu0GBcBxGhDu/PODaUKPhJLKyQGUk3TQpsILuBovhBR7cJBqFQFQDJWX8+6JepbdBFQnfCDDGQmUD0jFsd8ALyr6wynKBVSBeYc5faCKEjQHMQY7Zm1GoE2AYG2nXnMYMFzDWOVl3HUqe1r3N1IHQzfg/aNmFwDb3zydYT2fsXs9atJTbmPPMZZjK748uV7F/j7829DNFDaNdz3EdvKw+M9jg9g0+7cDUEeY/4nYwuDVBoo01/rL8ca+SvDUMFjn3UrdWbT3To0fZWu9jVrAdFE9rKzS+ET5K8rjtlYltDXCoNAEW2nD5155Havs5UBJFRiepM+n12vOXjaAIN9BNaZ2+Q49KtJXOe9gTYa3M4VD2hrqbhh4W0n0b2jwQWhWrEd1Ua3ViLAe/3z5XSpzOoXKvQYr2pqVKeTKFJ0Jvf0E5VKFSo8xNS0hJqRjLK5dqpiMEOmomnsNNBr+esjmzCS8NjY2IgOZBRg3lnxlZZRRMAw8koLv48YBUjvjGAmcVuggFiYGg1B0/PnJMdjJA3CnNFGlKkkGsYdeNvf/SX8kOF/L+pkkhAHEU+C/ARFSsCdBaSSNARiDLq4ongJJICC8pnlSQKzQS8kkKXUafZ/Z7DqqKoQIy2DKLWBtwPESSTpi3i9AgsGH7LA+W/+sbuJ/O+SSaaFn0gMZJJFZ6kSaBc24cZckqPK+2K9uGw6aIgIbq5XTyAN/E9J8WpEqSDvBIPiNDJJJSulh6t5pCySTFc6ILGpVtLkkRTVAeEWwEqSAsiAW6ySQIGMJT6ySQKanru/wCYojheXJAAKJckk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Image result for funny recycling comic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15866"/>
            <a:ext cx="3962400" cy="5289804"/>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Challenges</a:t>
            </a:r>
            <a:endParaRPr lang="en-US" dirty="0"/>
          </a:p>
        </p:txBody>
      </p:sp>
      <p:sp>
        <p:nvSpPr>
          <p:cNvPr id="3" name="Content Placeholder 2"/>
          <p:cNvSpPr>
            <a:spLocks noGrp="1"/>
          </p:cNvSpPr>
          <p:nvPr>
            <p:ph idx="1"/>
          </p:nvPr>
        </p:nvSpPr>
        <p:spPr/>
        <p:txBody>
          <a:bodyPr>
            <a:normAutofit/>
          </a:bodyPr>
          <a:lstStyle/>
          <a:p>
            <a:r>
              <a:rPr lang="en-US" sz="2400" b="1" dirty="0"/>
              <a:t>New packaging materials</a:t>
            </a:r>
          </a:p>
          <a:p>
            <a:pPr lvl="1"/>
            <a:r>
              <a:rPr lang="en-US" sz="2400" dirty="0"/>
              <a:t>Light-weighting</a:t>
            </a:r>
          </a:p>
          <a:p>
            <a:endParaRPr lang="en-US" sz="2400" b="1" dirty="0" smtClean="0">
              <a:solidFill>
                <a:schemeClr val="bg1">
                  <a:lumMod val="75000"/>
                </a:schemeClr>
              </a:solidFill>
            </a:endParaRPr>
          </a:p>
          <a:p>
            <a:r>
              <a:rPr lang="en-US" sz="2400" b="1" dirty="0" smtClean="0">
                <a:solidFill>
                  <a:schemeClr val="bg1">
                    <a:lumMod val="75000"/>
                  </a:schemeClr>
                </a:solidFill>
              </a:rPr>
              <a:t>Commodity prices</a:t>
            </a:r>
          </a:p>
          <a:p>
            <a:endParaRPr lang="en-US" sz="2400" dirty="0">
              <a:solidFill>
                <a:schemeClr val="bg1">
                  <a:lumMod val="75000"/>
                </a:schemeClr>
              </a:solidFill>
            </a:endParaRPr>
          </a:p>
          <a:p>
            <a:r>
              <a:rPr lang="en-US" sz="2400" b="1" dirty="0" smtClean="0">
                <a:solidFill>
                  <a:schemeClr val="bg1">
                    <a:lumMod val="75000"/>
                  </a:schemeClr>
                </a:solidFill>
              </a:rPr>
              <a:t>Contamination</a:t>
            </a:r>
          </a:p>
          <a:p>
            <a:endParaRPr lang="en-US" sz="2400" b="1" dirty="0" smtClean="0">
              <a:solidFill>
                <a:schemeClr val="bg1">
                  <a:lumMod val="75000"/>
                </a:schemeClr>
              </a:solidFill>
            </a:endParaRPr>
          </a:p>
          <a:p>
            <a:r>
              <a:rPr lang="en-US" sz="2400" b="1" dirty="0" smtClean="0">
                <a:solidFill>
                  <a:schemeClr val="bg1">
                    <a:lumMod val="75000"/>
                  </a:schemeClr>
                </a:solidFill>
              </a:rPr>
              <a:t>National Sword Policy</a:t>
            </a:r>
          </a:p>
          <a:p>
            <a:pPr lvl="1"/>
            <a:endParaRPr lang="en-US" sz="2000" dirty="0" smtClean="0"/>
          </a:p>
          <a:p>
            <a:pPr marL="0" indent="0">
              <a:buNone/>
            </a:pPr>
            <a:endParaRPr lang="en-US" dirty="0" smtClean="0"/>
          </a:p>
          <a:p>
            <a:endParaRPr lang="en-US" dirty="0" smtClean="0"/>
          </a:p>
          <a:p>
            <a:endParaRPr lang="en-US" dirty="0" smtClean="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12" name="Picture 11" descr="Image result for mrf recycl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745" y="2819400"/>
            <a:ext cx="4233055" cy="3166683"/>
          </a:xfrm>
          <a:prstGeom prst="rect">
            <a:avLst/>
          </a:prstGeom>
          <a:noFill/>
          <a:ln>
            <a:noFill/>
          </a:ln>
        </p:spPr>
      </p:pic>
    </p:spTree>
    <p:extLst>
      <p:ext uri="{BB962C8B-B14F-4D97-AF65-F5344CB8AC3E}">
        <p14:creationId xmlns:p14="http://schemas.microsoft.com/office/powerpoint/2010/main" val="3082905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675139"/>
            <a:ext cx="7010400" cy="769441"/>
          </a:xfrm>
          <a:prstGeom prst="rect">
            <a:avLst/>
          </a:prstGeom>
          <a:noFill/>
        </p:spPr>
        <p:txBody>
          <a:bodyPr wrap="square" rtlCol="0">
            <a:spAutoFit/>
          </a:bodyPr>
          <a:lstStyle/>
          <a:p>
            <a:r>
              <a:rPr lang="en-US" sz="4400" dirty="0" err="1" smtClean="0"/>
              <a:t>Lightweighting</a:t>
            </a:r>
            <a:r>
              <a:rPr lang="en-US" sz="4400" dirty="0" smtClean="0"/>
              <a:t> Packaging</a:t>
            </a:r>
            <a:endParaRPr lang="en-US" sz="4400"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
        <p:nvSpPr>
          <p:cNvPr id="3" name="TextBox 2"/>
          <p:cNvSpPr txBox="1"/>
          <p:nvPr/>
        </p:nvSpPr>
        <p:spPr>
          <a:xfrm>
            <a:off x="1600200" y="1721450"/>
            <a:ext cx="6248400" cy="2677656"/>
          </a:xfrm>
          <a:prstGeom prst="rect">
            <a:avLst/>
          </a:prstGeom>
          <a:noFill/>
        </p:spPr>
        <p:txBody>
          <a:bodyPr wrap="square" rtlCol="0">
            <a:spAutoFit/>
          </a:bodyPr>
          <a:lstStyle/>
          <a:p>
            <a:pPr algn="ctr"/>
            <a:r>
              <a:rPr lang="en-US" sz="2400" dirty="0" smtClean="0"/>
              <a:t>“Food </a:t>
            </a:r>
            <a:r>
              <a:rPr lang="en-US" sz="2400" dirty="0"/>
              <a:t>and beverage manufacturers have been placing increasing emphasis on reducing the packaging weight for the benefits of promoting environmental sustainability and reducing costs throughout the supply chain. This practice is known as “</a:t>
            </a:r>
            <a:r>
              <a:rPr lang="en-US" sz="2400" dirty="0" err="1"/>
              <a:t>lightweighting</a:t>
            </a:r>
            <a:r>
              <a:rPr lang="en-US" sz="2400" dirty="0" smtClean="0"/>
              <a:t>.” </a:t>
            </a:r>
          </a:p>
          <a:p>
            <a:pPr algn="ctr"/>
            <a:r>
              <a:rPr lang="en-US" sz="2000" dirty="0" smtClean="0"/>
              <a:t>-</a:t>
            </a:r>
            <a:r>
              <a:rPr lang="en-US" sz="2000" i="1" dirty="0" smtClean="0"/>
              <a:t>Packaging Digest</a:t>
            </a:r>
            <a:endParaRPr lang="en-US" sz="2000" i="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4811256"/>
            <a:ext cx="3048000" cy="17134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873" y="4833224"/>
            <a:ext cx="2965195" cy="16668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4680893"/>
            <a:ext cx="3511805" cy="1974150"/>
          </a:xfrm>
          <a:prstGeom prst="rect">
            <a:avLst/>
          </a:prstGeom>
        </p:spPr>
      </p:pic>
    </p:spTree>
    <p:extLst>
      <p:ext uri="{BB962C8B-B14F-4D97-AF65-F5344CB8AC3E}">
        <p14:creationId xmlns:p14="http://schemas.microsoft.com/office/powerpoint/2010/main" val="159080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
            <a:ext cx="4953000" cy="6546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272431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packworld.com/sites/default/files/styles/lightbox/public/field/image/snapple_2.png?itok=9MNa4A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6067890" cy="6094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png"/>
          <p:cNvPicPr>
            <a:picLocks noChangeAspect="1"/>
          </p:cNvPicPr>
          <p:nvPr/>
        </p:nvPicPr>
        <p:blipFill>
          <a:blip r:embed="rId4" cstate="print"/>
          <a:stretch>
            <a:fillRect/>
          </a:stretch>
        </p:blipFill>
        <p:spPr>
          <a:xfrm>
            <a:off x="304800" y="481012"/>
            <a:ext cx="990600" cy="990600"/>
          </a:xfrm>
          <a:prstGeom prst="rect">
            <a:avLst/>
          </a:prstGeom>
        </p:spPr>
      </p:pic>
    </p:spTree>
    <p:extLst>
      <p:ext uri="{BB962C8B-B14F-4D97-AF65-F5344CB8AC3E}">
        <p14:creationId xmlns:p14="http://schemas.microsoft.com/office/powerpoint/2010/main" val="384249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990600"/>
            <a:ext cx="4648200" cy="464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napple glass to plastic 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4648200" cy="46482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png"/>
          <p:cNvPicPr>
            <a:picLocks noChangeAspect="1"/>
          </p:cNvPicPr>
          <p:nvPr/>
        </p:nvPicPr>
        <p:blipFill>
          <a:blip r:embed="rId5"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875779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Challenges</a:t>
            </a:r>
            <a:endParaRPr lang="en-US" dirty="0"/>
          </a:p>
        </p:txBody>
      </p:sp>
      <p:sp>
        <p:nvSpPr>
          <p:cNvPr id="3" name="Content Placeholder 2"/>
          <p:cNvSpPr>
            <a:spLocks noGrp="1"/>
          </p:cNvSpPr>
          <p:nvPr>
            <p:ph idx="1"/>
          </p:nvPr>
        </p:nvSpPr>
        <p:spPr/>
        <p:txBody>
          <a:bodyPr>
            <a:normAutofit/>
          </a:bodyPr>
          <a:lstStyle/>
          <a:p>
            <a:r>
              <a:rPr lang="en-US" sz="2400" b="1" dirty="0">
                <a:solidFill>
                  <a:schemeClr val="bg1">
                    <a:lumMod val="75000"/>
                  </a:schemeClr>
                </a:solidFill>
              </a:rPr>
              <a:t>New packaging materials</a:t>
            </a:r>
          </a:p>
          <a:p>
            <a:pPr lvl="1"/>
            <a:r>
              <a:rPr lang="en-US" sz="2400" dirty="0">
                <a:solidFill>
                  <a:schemeClr val="bg1">
                    <a:lumMod val="75000"/>
                  </a:schemeClr>
                </a:solidFill>
              </a:rPr>
              <a:t>Light-weighting</a:t>
            </a:r>
          </a:p>
          <a:p>
            <a:endParaRPr lang="en-US" sz="2400" b="1" dirty="0" smtClean="0">
              <a:solidFill>
                <a:schemeClr val="bg1">
                  <a:lumMod val="75000"/>
                </a:schemeClr>
              </a:solidFill>
            </a:endParaRPr>
          </a:p>
          <a:p>
            <a:r>
              <a:rPr lang="en-US" sz="2400" b="1" dirty="0" smtClean="0"/>
              <a:t>Commodity prices</a:t>
            </a:r>
          </a:p>
          <a:p>
            <a:endParaRPr lang="en-US" sz="2400" dirty="0">
              <a:solidFill>
                <a:schemeClr val="bg1">
                  <a:lumMod val="75000"/>
                </a:schemeClr>
              </a:solidFill>
            </a:endParaRPr>
          </a:p>
          <a:p>
            <a:r>
              <a:rPr lang="en-US" sz="2400" b="1" dirty="0" smtClean="0">
                <a:solidFill>
                  <a:schemeClr val="bg1">
                    <a:lumMod val="75000"/>
                  </a:schemeClr>
                </a:solidFill>
              </a:rPr>
              <a:t>Contamination</a:t>
            </a:r>
          </a:p>
          <a:p>
            <a:endParaRPr lang="en-US" sz="2400" b="1" dirty="0" smtClean="0">
              <a:solidFill>
                <a:schemeClr val="bg1">
                  <a:lumMod val="75000"/>
                </a:schemeClr>
              </a:solidFill>
            </a:endParaRPr>
          </a:p>
          <a:p>
            <a:r>
              <a:rPr lang="en-US" sz="2400" b="1" dirty="0" smtClean="0">
                <a:solidFill>
                  <a:schemeClr val="bg1">
                    <a:lumMod val="75000"/>
                  </a:schemeClr>
                </a:solidFill>
              </a:rPr>
              <a:t>National Sword Policy</a:t>
            </a:r>
          </a:p>
          <a:p>
            <a:pPr lvl="1"/>
            <a:endParaRPr lang="en-US" sz="2000" dirty="0" smtClean="0"/>
          </a:p>
          <a:p>
            <a:pPr marL="0" indent="0">
              <a:buNone/>
            </a:pPr>
            <a:endParaRPr lang="en-US" dirty="0" smtClean="0"/>
          </a:p>
          <a:p>
            <a:endParaRPr lang="en-US" dirty="0" smtClean="0"/>
          </a:p>
          <a:p>
            <a:endParaRPr lang="en-US" dirty="0" smtClean="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12" name="Picture 11" descr="Image result for mrf recycl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745" y="2819400"/>
            <a:ext cx="4233055" cy="3166683"/>
          </a:xfrm>
          <a:prstGeom prst="rect">
            <a:avLst/>
          </a:prstGeom>
          <a:noFill/>
          <a:ln>
            <a:noFill/>
          </a:ln>
        </p:spPr>
      </p:pic>
    </p:spTree>
    <p:extLst>
      <p:ext uri="{BB962C8B-B14F-4D97-AF65-F5344CB8AC3E}">
        <p14:creationId xmlns:p14="http://schemas.microsoft.com/office/powerpoint/2010/main" val="1053486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828" y="1219200"/>
            <a:ext cx="8901697" cy="5334000"/>
          </a:xfrm>
          <a:prstGeom prst="rect">
            <a:avLst/>
          </a:prstGeom>
        </p:spPr>
      </p:pic>
      <p:pic>
        <p:nvPicPr>
          <p:cNvPr id="3" name="Picture 2" descr="Logo.png"/>
          <p:cNvPicPr>
            <a:picLocks noChangeAspect="1"/>
          </p:cNvPicPr>
          <p:nvPr/>
        </p:nvPicPr>
        <p:blipFill>
          <a:blip r:embed="rId4" cstate="print"/>
          <a:stretch>
            <a:fillRect/>
          </a:stretch>
        </p:blipFill>
        <p:spPr>
          <a:xfrm>
            <a:off x="242303" y="228600"/>
            <a:ext cx="990600" cy="990600"/>
          </a:xfrm>
          <a:prstGeom prst="rect">
            <a:avLst/>
          </a:prstGeom>
        </p:spPr>
      </p:pic>
    </p:spTree>
    <p:extLst>
      <p:ext uri="{BB962C8B-B14F-4D97-AF65-F5344CB8AC3E}">
        <p14:creationId xmlns:p14="http://schemas.microsoft.com/office/powerpoint/2010/main" val="3189337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Challenges</a:t>
            </a:r>
            <a:endParaRPr lang="en-US" dirty="0"/>
          </a:p>
        </p:txBody>
      </p:sp>
      <p:sp>
        <p:nvSpPr>
          <p:cNvPr id="3" name="Content Placeholder 2"/>
          <p:cNvSpPr>
            <a:spLocks noGrp="1"/>
          </p:cNvSpPr>
          <p:nvPr>
            <p:ph idx="1"/>
          </p:nvPr>
        </p:nvSpPr>
        <p:spPr/>
        <p:txBody>
          <a:bodyPr>
            <a:normAutofit/>
          </a:bodyPr>
          <a:lstStyle/>
          <a:p>
            <a:r>
              <a:rPr lang="en-US" sz="2400" b="1" dirty="0">
                <a:solidFill>
                  <a:schemeClr val="bg1">
                    <a:lumMod val="75000"/>
                  </a:schemeClr>
                </a:solidFill>
              </a:rPr>
              <a:t>New packaging materials</a:t>
            </a:r>
          </a:p>
          <a:p>
            <a:pPr lvl="1"/>
            <a:r>
              <a:rPr lang="en-US" sz="2400" dirty="0">
                <a:solidFill>
                  <a:schemeClr val="bg1">
                    <a:lumMod val="75000"/>
                  </a:schemeClr>
                </a:solidFill>
              </a:rPr>
              <a:t>Light-weighting</a:t>
            </a:r>
          </a:p>
          <a:p>
            <a:endParaRPr lang="en-US" sz="2400" b="1" dirty="0" smtClean="0">
              <a:solidFill>
                <a:schemeClr val="bg1">
                  <a:lumMod val="75000"/>
                </a:schemeClr>
              </a:solidFill>
            </a:endParaRPr>
          </a:p>
          <a:p>
            <a:r>
              <a:rPr lang="en-US" sz="2400" b="1" dirty="0" smtClean="0">
                <a:solidFill>
                  <a:schemeClr val="bg1">
                    <a:lumMod val="75000"/>
                  </a:schemeClr>
                </a:solidFill>
              </a:rPr>
              <a:t>Commodity prices</a:t>
            </a:r>
          </a:p>
          <a:p>
            <a:endParaRPr lang="en-US" sz="2400" dirty="0">
              <a:solidFill>
                <a:schemeClr val="bg1">
                  <a:lumMod val="75000"/>
                </a:schemeClr>
              </a:solidFill>
            </a:endParaRPr>
          </a:p>
          <a:p>
            <a:r>
              <a:rPr lang="en-US" sz="2400" b="1" dirty="0" smtClean="0"/>
              <a:t>Contamination</a:t>
            </a:r>
          </a:p>
          <a:p>
            <a:endParaRPr lang="en-US" sz="2400" b="1" dirty="0" smtClean="0">
              <a:solidFill>
                <a:schemeClr val="bg1">
                  <a:lumMod val="75000"/>
                </a:schemeClr>
              </a:solidFill>
            </a:endParaRPr>
          </a:p>
          <a:p>
            <a:r>
              <a:rPr lang="en-US" sz="2400" b="1" dirty="0" smtClean="0">
                <a:solidFill>
                  <a:schemeClr val="bg1">
                    <a:lumMod val="75000"/>
                  </a:schemeClr>
                </a:solidFill>
              </a:rPr>
              <a:t>National Sword Policy</a:t>
            </a:r>
          </a:p>
          <a:p>
            <a:pPr lvl="1"/>
            <a:endParaRPr lang="en-US" sz="2000" dirty="0" smtClean="0"/>
          </a:p>
          <a:p>
            <a:pPr marL="0" indent="0">
              <a:buNone/>
            </a:pPr>
            <a:endParaRPr lang="en-US" dirty="0" smtClean="0"/>
          </a:p>
          <a:p>
            <a:endParaRPr lang="en-US" dirty="0" smtClean="0"/>
          </a:p>
          <a:p>
            <a:endParaRPr lang="en-US" dirty="0" smtClean="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12" name="Picture 11" descr="Image result for mrf recycl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745" y="2819400"/>
            <a:ext cx="4233055" cy="3166683"/>
          </a:xfrm>
          <a:prstGeom prst="rect">
            <a:avLst/>
          </a:prstGeom>
          <a:noFill/>
          <a:ln>
            <a:noFill/>
          </a:ln>
        </p:spPr>
      </p:pic>
    </p:spTree>
    <p:extLst>
      <p:ext uri="{BB962C8B-B14F-4D97-AF65-F5344CB8AC3E}">
        <p14:creationId xmlns:p14="http://schemas.microsoft.com/office/powerpoint/2010/main" val="988205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Recycling Efficiency</a:t>
            </a:r>
            <a:endParaRPr lang="en-US" dirty="0">
              <a:latin typeface="+mn-lt"/>
            </a:endParaRPr>
          </a:p>
        </p:txBody>
      </p:sp>
      <p:sp>
        <p:nvSpPr>
          <p:cNvPr id="3" name="Content Placeholder 2"/>
          <p:cNvSpPr>
            <a:spLocks noGrp="1"/>
          </p:cNvSpPr>
          <p:nvPr>
            <p:ph idx="1"/>
          </p:nvPr>
        </p:nvSpPr>
        <p:spPr/>
        <p:txBody>
          <a:bodyPr>
            <a:normAutofit/>
          </a:bodyPr>
          <a:lstStyle/>
          <a:p>
            <a:pPr lvl="1"/>
            <a:endParaRPr lang="en-US" dirty="0" smtClean="0"/>
          </a:p>
          <a:p>
            <a:r>
              <a:rPr lang="en-US" dirty="0" smtClean="0"/>
              <a:t>Impacts of Waste</a:t>
            </a:r>
          </a:p>
          <a:p>
            <a:endParaRPr lang="en-US" dirty="0" smtClean="0"/>
          </a:p>
          <a:p>
            <a:pPr lvl="1"/>
            <a:r>
              <a:rPr lang="en-US" dirty="0" smtClean="0"/>
              <a:t>Energy</a:t>
            </a:r>
          </a:p>
          <a:p>
            <a:pPr lvl="1"/>
            <a:endParaRPr lang="en-US" dirty="0" smtClean="0"/>
          </a:p>
          <a:p>
            <a:pPr lvl="1"/>
            <a:r>
              <a:rPr lang="en-US" dirty="0" smtClean="0"/>
              <a:t>Water</a:t>
            </a:r>
          </a:p>
          <a:p>
            <a:pPr lvl="1"/>
            <a:endParaRPr lang="en-US" dirty="0" smtClean="0"/>
          </a:p>
          <a:p>
            <a:pPr lvl="1"/>
            <a:r>
              <a:rPr lang="en-US" dirty="0" smtClean="0"/>
              <a:t>Landfill Space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18" y="1752600"/>
            <a:ext cx="2443163" cy="4343400"/>
          </a:xfrm>
          <a:prstGeom prst="rect">
            <a:avLst/>
          </a:prstGeom>
        </p:spPr>
      </p:pic>
      <p:pic>
        <p:nvPicPr>
          <p:cNvPr id="4" name="Picture 3" descr="Logo.png"/>
          <p:cNvPicPr>
            <a:picLocks noChangeAspect="1"/>
          </p:cNvPicPr>
          <p:nvPr/>
        </p:nvPicPr>
        <p:blipFill>
          <a:blip r:embed="rId4" cstate="print"/>
          <a:stretch>
            <a:fillRect/>
          </a:stretch>
        </p:blipFill>
        <p:spPr>
          <a:xfrm>
            <a:off x="228600" y="228600"/>
            <a:ext cx="990600" cy="990600"/>
          </a:xfrm>
          <a:prstGeom prst="rect">
            <a:avLst/>
          </a:prstGeom>
        </p:spPr>
      </p:pic>
      <p:sp>
        <p:nvSpPr>
          <p:cNvPr id="5" name="TextBox 4"/>
          <p:cNvSpPr txBox="1"/>
          <p:nvPr/>
        </p:nvSpPr>
        <p:spPr>
          <a:xfrm>
            <a:off x="1524000" y="369957"/>
            <a:ext cx="7772400" cy="707886"/>
          </a:xfrm>
          <a:prstGeom prst="rect">
            <a:avLst/>
          </a:prstGeom>
          <a:noFill/>
        </p:spPr>
        <p:txBody>
          <a:bodyPr wrap="square" rtlCol="0">
            <a:spAutoFit/>
          </a:bodyPr>
          <a:lstStyle/>
          <a:p>
            <a:r>
              <a:rPr lang="en-US" sz="4000" dirty="0" smtClean="0"/>
              <a:t>Contamination</a:t>
            </a:r>
            <a:endParaRPr lang="en-US" sz="40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3034" y="1752600"/>
            <a:ext cx="2462213" cy="43772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700" y="1752600"/>
            <a:ext cx="2490788" cy="4428068"/>
          </a:xfrm>
          <a:prstGeom prst="rect">
            <a:avLst/>
          </a:prstGeom>
        </p:spPr>
      </p:pic>
    </p:spTree>
    <p:extLst>
      <p:ext uri="{BB962C8B-B14F-4D97-AF65-F5344CB8AC3E}">
        <p14:creationId xmlns:p14="http://schemas.microsoft.com/office/powerpoint/2010/main" val="2000677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Challenges</a:t>
            </a:r>
            <a:endParaRPr lang="en-US" dirty="0"/>
          </a:p>
        </p:txBody>
      </p:sp>
      <p:sp>
        <p:nvSpPr>
          <p:cNvPr id="3" name="Content Placeholder 2"/>
          <p:cNvSpPr>
            <a:spLocks noGrp="1"/>
          </p:cNvSpPr>
          <p:nvPr>
            <p:ph idx="1"/>
          </p:nvPr>
        </p:nvSpPr>
        <p:spPr/>
        <p:txBody>
          <a:bodyPr>
            <a:normAutofit/>
          </a:bodyPr>
          <a:lstStyle/>
          <a:p>
            <a:r>
              <a:rPr lang="en-US" sz="2400" b="1" dirty="0">
                <a:solidFill>
                  <a:schemeClr val="bg1">
                    <a:lumMod val="75000"/>
                  </a:schemeClr>
                </a:solidFill>
              </a:rPr>
              <a:t>New packaging materials</a:t>
            </a:r>
          </a:p>
          <a:p>
            <a:pPr lvl="1"/>
            <a:r>
              <a:rPr lang="en-US" sz="2400" dirty="0">
                <a:solidFill>
                  <a:schemeClr val="bg1">
                    <a:lumMod val="75000"/>
                  </a:schemeClr>
                </a:solidFill>
              </a:rPr>
              <a:t>Light-weighting</a:t>
            </a:r>
          </a:p>
          <a:p>
            <a:endParaRPr lang="en-US" sz="2400" b="1" dirty="0" smtClean="0">
              <a:solidFill>
                <a:schemeClr val="bg1">
                  <a:lumMod val="75000"/>
                </a:schemeClr>
              </a:solidFill>
            </a:endParaRPr>
          </a:p>
          <a:p>
            <a:r>
              <a:rPr lang="en-US" sz="2400" b="1" dirty="0" smtClean="0">
                <a:solidFill>
                  <a:schemeClr val="bg1">
                    <a:lumMod val="75000"/>
                  </a:schemeClr>
                </a:solidFill>
              </a:rPr>
              <a:t>Commodity prices</a:t>
            </a:r>
          </a:p>
          <a:p>
            <a:endParaRPr lang="en-US" sz="2400" dirty="0">
              <a:solidFill>
                <a:schemeClr val="bg1">
                  <a:lumMod val="75000"/>
                </a:schemeClr>
              </a:solidFill>
            </a:endParaRPr>
          </a:p>
          <a:p>
            <a:r>
              <a:rPr lang="en-US" sz="2400" b="1" dirty="0" smtClean="0">
                <a:solidFill>
                  <a:schemeClr val="bg1">
                    <a:lumMod val="75000"/>
                  </a:schemeClr>
                </a:solidFill>
              </a:rPr>
              <a:t>Contamination</a:t>
            </a:r>
          </a:p>
          <a:p>
            <a:endParaRPr lang="en-US" sz="2400" b="1" dirty="0" smtClean="0">
              <a:solidFill>
                <a:schemeClr val="bg1">
                  <a:lumMod val="75000"/>
                </a:schemeClr>
              </a:solidFill>
            </a:endParaRPr>
          </a:p>
          <a:p>
            <a:r>
              <a:rPr lang="en-US" sz="2400" b="1" dirty="0" smtClean="0"/>
              <a:t>National Sword Policy</a:t>
            </a:r>
          </a:p>
          <a:p>
            <a:pPr lvl="1"/>
            <a:endParaRPr lang="en-US" sz="2000" dirty="0" smtClean="0"/>
          </a:p>
          <a:p>
            <a:pPr marL="0" indent="0">
              <a:buNone/>
            </a:pPr>
            <a:endParaRPr lang="en-US" dirty="0" smtClean="0"/>
          </a:p>
          <a:p>
            <a:endParaRPr lang="en-US" dirty="0" smtClean="0"/>
          </a:p>
          <a:p>
            <a:endParaRPr lang="en-US" dirty="0" smtClean="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12" name="Picture 11" descr="Image result for mrf recycl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745" y="2819400"/>
            <a:ext cx="4233055" cy="3166683"/>
          </a:xfrm>
          <a:prstGeom prst="rect">
            <a:avLst/>
          </a:prstGeom>
          <a:noFill/>
          <a:ln>
            <a:noFill/>
          </a:ln>
        </p:spPr>
      </p:pic>
    </p:spTree>
    <p:extLst>
      <p:ext uri="{BB962C8B-B14F-4D97-AF65-F5344CB8AC3E}">
        <p14:creationId xmlns:p14="http://schemas.microsoft.com/office/powerpoint/2010/main" val="36875230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046523"/>
          </a:xfrm>
          <a:prstGeom prst="rect">
            <a:avLst/>
          </a:prstGeom>
        </p:spPr>
      </p:pic>
      <p:pic>
        <p:nvPicPr>
          <p:cNvPr id="3" name="Picture 2" descr="Logo.png"/>
          <p:cNvPicPr>
            <a:picLocks noChangeAspect="1"/>
          </p:cNvPicPr>
          <p:nvPr/>
        </p:nvPicPr>
        <p:blipFill>
          <a:blip r:embed="rId4" cstate="print"/>
          <a:stretch>
            <a:fillRect/>
          </a:stretch>
        </p:blipFill>
        <p:spPr>
          <a:xfrm>
            <a:off x="228600" y="228600"/>
            <a:ext cx="990600" cy="990600"/>
          </a:xfrm>
          <a:prstGeom prst="rect">
            <a:avLst/>
          </a:prstGeom>
        </p:spPr>
      </p:pic>
      <p:sp>
        <p:nvSpPr>
          <p:cNvPr id="2" name="TextBox 1"/>
          <p:cNvSpPr txBox="1"/>
          <p:nvPr/>
        </p:nvSpPr>
        <p:spPr>
          <a:xfrm>
            <a:off x="76200" y="6560998"/>
            <a:ext cx="9677400" cy="261610"/>
          </a:xfrm>
          <a:prstGeom prst="rect">
            <a:avLst/>
          </a:prstGeom>
          <a:noFill/>
        </p:spPr>
        <p:txBody>
          <a:bodyPr wrap="square" rtlCol="0">
            <a:spAutoFit/>
          </a:bodyPr>
          <a:lstStyle/>
          <a:p>
            <a:r>
              <a:rPr lang="en-US" sz="1100" dirty="0"/>
              <a:t>https://grist.org/article/we-recycle-so-much-trash-its-created-an-international-crisis/?utm_medium=email&amp;utm_source=newsletter&amp;utm_campaign=daily</a:t>
            </a:r>
          </a:p>
        </p:txBody>
      </p:sp>
    </p:spTree>
    <p:extLst>
      <p:ext uri="{BB962C8B-B14F-4D97-AF65-F5344CB8AC3E}">
        <p14:creationId xmlns:p14="http://schemas.microsoft.com/office/powerpoint/2010/main" val="275305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lastic china docu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 y="838200"/>
            <a:ext cx="9076267"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8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228600"/>
            <a:ext cx="8954076" cy="6248400"/>
          </a:xfrm>
          <a:prstGeom prst="rect">
            <a:avLst/>
          </a:prstGeom>
        </p:spPr>
      </p:pic>
    </p:spTree>
    <p:extLst>
      <p:ext uri="{BB962C8B-B14F-4D97-AF65-F5344CB8AC3E}">
        <p14:creationId xmlns:p14="http://schemas.microsoft.com/office/powerpoint/2010/main" val="60715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304800"/>
            <a:ext cx="8915400" cy="5943600"/>
          </a:xfrm>
          <a:prstGeom prst="rect">
            <a:avLst/>
          </a:prstGeom>
        </p:spPr>
      </p:pic>
    </p:spTree>
    <p:extLst>
      <p:ext uri="{BB962C8B-B14F-4D97-AF65-F5344CB8AC3E}">
        <p14:creationId xmlns:p14="http://schemas.microsoft.com/office/powerpoint/2010/main" val="13379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37" y="1600200"/>
            <a:ext cx="8623438" cy="4573191"/>
          </a:xfrm>
          <a:prstGeom prst="rect">
            <a:avLst/>
          </a:prstGeom>
        </p:spPr>
      </p:pic>
      <p:pic>
        <p:nvPicPr>
          <p:cNvPr id="3" name="Picture 2"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418398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737" y="1524000"/>
            <a:ext cx="4294598" cy="4843429"/>
          </a:xfrm>
          <a:prstGeom prst="rect">
            <a:avLst/>
          </a:prstGeom>
        </p:spPr>
      </p:pic>
      <p:pic>
        <p:nvPicPr>
          <p:cNvPr id="3" name="Picture 2"/>
          <p:cNvPicPr>
            <a:picLocks noChangeAspect="1"/>
          </p:cNvPicPr>
          <p:nvPr/>
        </p:nvPicPr>
        <p:blipFill>
          <a:blip r:embed="rId4"/>
          <a:stretch>
            <a:fillRect/>
          </a:stretch>
        </p:blipFill>
        <p:spPr>
          <a:xfrm>
            <a:off x="4456335" y="2667000"/>
            <a:ext cx="4262583" cy="3270115"/>
          </a:xfrm>
          <a:prstGeom prst="rect">
            <a:avLst/>
          </a:prstGeom>
        </p:spPr>
      </p:pic>
      <p:pic>
        <p:nvPicPr>
          <p:cNvPr id="4" name="Picture 3" descr="Logo.png"/>
          <p:cNvPicPr>
            <a:picLocks noChangeAspect="1"/>
          </p:cNvPicPr>
          <p:nvPr/>
        </p:nvPicPr>
        <p:blipFill>
          <a:blip r:embed="rId5"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16390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71600"/>
            <a:ext cx="8503004" cy="5041066"/>
          </a:xfrm>
          <a:prstGeom prst="rect">
            <a:avLst/>
          </a:prstGeom>
        </p:spPr>
      </p:pic>
      <p:pic>
        <p:nvPicPr>
          <p:cNvPr id="3" name="Picture 2"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5791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US exports of recovered paper products"/>
          <p:cNvPicPr/>
          <p:nvPr/>
        </p:nvPicPr>
        <p:blipFill rotWithShape="1">
          <a:blip r:embed="rId3">
            <a:extLst>
              <a:ext uri="{28A0092B-C50C-407E-A947-70E740481C1C}">
                <a14:useLocalDpi xmlns:a14="http://schemas.microsoft.com/office/drawing/2010/main" val="0"/>
              </a:ext>
            </a:extLst>
          </a:blip>
          <a:srcRect t="1675" b="6984"/>
          <a:stretch/>
        </p:blipFill>
        <p:spPr bwMode="auto">
          <a:xfrm>
            <a:off x="2286000" y="381000"/>
            <a:ext cx="5486400" cy="6374225"/>
          </a:xfrm>
          <a:prstGeom prst="rect">
            <a:avLst/>
          </a:prstGeom>
          <a:noFill/>
          <a:ln>
            <a:noFill/>
          </a:ln>
        </p:spPr>
      </p:pic>
      <p:pic>
        <p:nvPicPr>
          <p:cNvPr id="4" name="Picture 3"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73754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rPr>
              <a:t>Recycling Efficiency </a:t>
            </a:r>
            <a:br>
              <a:rPr lang="en-US" dirty="0" smtClean="0">
                <a:latin typeface="+mn-lt"/>
              </a:rPr>
            </a:br>
            <a:r>
              <a:rPr lang="en-US" dirty="0" smtClean="0">
                <a:latin typeface="+mn-lt"/>
              </a:rPr>
              <a:t>Paper</a:t>
            </a:r>
            <a:endParaRPr lang="en-US" dirty="0">
              <a:latin typeface="+mn-lt"/>
            </a:endParaRPr>
          </a:p>
        </p:txBody>
      </p:sp>
      <p:sp>
        <p:nvSpPr>
          <p:cNvPr id="3" name="Content Placeholder 2"/>
          <p:cNvSpPr>
            <a:spLocks noGrp="1"/>
          </p:cNvSpPr>
          <p:nvPr>
            <p:ph idx="1"/>
          </p:nvPr>
        </p:nvSpPr>
        <p:spPr/>
        <p:txBody>
          <a:bodyPr>
            <a:normAutofit/>
          </a:bodyPr>
          <a:lstStyle/>
          <a:p>
            <a:pPr lvl="1"/>
            <a:endParaRPr lang="en-US" dirty="0" smtClean="0"/>
          </a:p>
          <a:p>
            <a:r>
              <a:rPr lang="en-US" dirty="0" smtClean="0"/>
              <a:t>Recycling Savings (per ton)</a:t>
            </a:r>
          </a:p>
          <a:p>
            <a:endParaRPr lang="en-US" dirty="0" smtClean="0"/>
          </a:p>
          <a:p>
            <a:pPr lvl="1"/>
            <a:r>
              <a:rPr lang="en-US" u="sng" dirty="0" smtClean="0"/>
              <a:t>Energy</a:t>
            </a:r>
            <a:r>
              <a:rPr lang="en-US" dirty="0" smtClean="0"/>
              <a:t> – 40% Reduction (4,100 Kwh)</a:t>
            </a:r>
          </a:p>
          <a:p>
            <a:pPr lvl="1">
              <a:buNone/>
            </a:pPr>
            <a:endParaRPr lang="en-US" dirty="0" smtClean="0"/>
          </a:p>
          <a:p>
            <a:pPr lvl="1"/>
            <a:r>
              <a:rPr lang="en-US" u="sng" dirty="0" smtClean="0"/>
              <a:t>Water</a:t>
            </a:r>
            <a:r>
              <a:rPr lang="en-US" dirty="0" smtClean="0"/>
              <a:t> – 50% Reduction (7,000 gallons)</a:t>
            </a:r>
          </a:p>
          <a:p>
            <a:pPr lvl="1"/>
            <a:endParaRPr lang="en-US" dirty="0" smtClean="0"/>
          </a:p>
          <a:p>
            <a:pPr lvl="1"/>
            <a:r>
              <a:rPr lang="en-US" u="sng" dirty="0" smtClean="0"/>
              <a:t>Landfill Space</a:t>
            </a:r>
            <a:r>
              <a:rPr lang="en-US" dirty="0" smtClean="0"/>
              <a:t> – 3.3 Cubic Yards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Perception Challenges</a:t>
            </a:r>
            <a:endParaRPr lang="en-US" dirty="0"/>
          </a:p>
        </p:txBody>
      </p:sp>
      <p:sp>
        <p:nvSpPr>
          <p:cNvPr id="3" name="Content Placeholder 2"/>
          <p:cNvSpPr>
            <a:spLocks noGrp="1"/>
          </p:cNvSpPr>
          <p:nvPr>
            <p:ph idx="1"/>
          </p:nvPr>
        </p:nvSpPr>
        <p:spPr>
          <a:xfrm>
            <a:off x="228600" y="1389063"/>
            <a:ext cx="4876800" cy="4678363"/>
          </a:xfrm>
        </p:spPr>
        <p:txBody>
          <a:bodyPr>
            <a:normAutofit fontScale="85000" lnSpcReduction="10000"/>
          </a:bodyPr>
          <a:lstStyle/>
          <a:p>
            <a:pPr marL="0" indent="0">
              <a:buNone/>
            </a:pPr>
            <a:endParaRPr lang="en-US" sz="2600" dirty="0" smtClean="0"/>
          </a:p>
          <a:p>
            <a:r>
              <a:rPr lang="en-US" sz="2600" dirty="0" smtClean="0"/>
              <a:t>Waste </a:t>
            </a:r>
            <a:r>
              <a:rPr lang="en-US" sz="2600" dirty="0"/>
              <a:t>is a ‘right’</a:t>
            </a:r>
          </a:p>
          <a:p>
            <a:r>
              <a:rPr lang="en-US" sz="2600" dirty="0"/>
              <a:t>Materials don’t actually get recycled</a:t>
            </a:r>
          </a:p>
          <a:p>
            <a:pPr lvl="0"/>
            <a:r>
              <a:rPr lang="en-US" sz="2600" dirty="0" smtClean="0">
                <a:solidFill>
                  <a:prstClr val="black"/>
                </a:solidFill>
              </a:rPr>
              <a:t>Government </a:t>
            </a:r>
            <a:r>
              <a:rPr lang="en-US" sz="2600" dirty="0">
                <a:solidFill>
                  <a:prstClr val="black"/>
                </a:solidFill>
              </a:rPr>
              <a:t>makes money from recyclables</a:t>
            </a:r>
          </a:p>
          <a:p>
            <a:pPr lvl="0"/>
            <a:endParaRPr lang="en-US" sz="2400" dirty="0" smtClean="0">
              <a:solidFill>
                <a:prstClr val="black"/>
              </a:solidFill>
            </a:endParaRPr>
          </a:p>
          <a:p>
            <a:r>
              <a:rPr lang="en-US" sz="2600" dirty="0"/>
              <a:t>People feel they have no control </a:t>
            </a:r>
          </a:p>
          <a:p>
            <a:pPr lvl="1"/>
            <a:r>
              <a:rPr lang="en-US" sz="1600" dirty="0"/>
              <a:t>responsibility is with government and manufacturers</a:t>
            </a:r>
          </a:p>
          <a:p>
            <a:r>
              <a:rPr lang="en-US" sz="2600" dirty="0">
                <a:solidFill>
                  <a:prstClr val="black"/>
                </a:solidFill>
              </a:rPr>
              <a:t>No one else is doing it</a:t>
            </a:r>
            <a:endParaRPr lang="en-US" sz="2600" dirty="0"/>
          </a:p>
          <a:p>
            <a:r>
              <a:rPr lang="en-US" sz="2600" dirty="0" smtClean="0"/>
              <a:t>It </a:t>
            </a:r>
            <a:r>
              <a:rPr lang="en-US" sz="2600" dirty="0"/>
              <a:t>all gets sorted by someone else</a:t>
            </a:r>
          </a:p>
          <a:p>
            <a:endParaRPr lang="en-US" sz="2600" dirty="0" smtClean="0"/>
          </a:p>
          <a:p>
            <a:r>
              <a:rPr lang="en-US" sz="2600" dirty="0"/>
              <a:t>Aspirational recycling</a:t>
            </a:r>
          </a:p>
          <a:p>
            <a:r>
              <a:rPr lang="en-US" sz="2600" dirty="0" smtClean="0"/>
              <a:t>Recycling </a:t>
            </a:r>
            <a:r>
              <a:rPr lang="en-US" sz="2600" dirty="0"/>
              <a:t>is confusing</a:t>
            </a:r>
          </a:p>
          <a:p>
            <a:endParaRPr lang="en-US" dirty="0" smtClean="0"/>
          </a:p>
          <a:p>
            <a:endParaRPr lang="en-US" dirty="0" smtClean="0"/>
          </a:p>
          <a:p>
            <a:endParaRPr lang="en-US" dirty="0" smtClean="0"/>
          </a:p>
          <a:p>
            <a:endParaRPr lang="en-US" dirty="0" smtClean="0"/>
          </a:p>
          <a:p>
            <a:endParaRPr lang="en-US"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5" name="Picture 4" descr="Image result for funny recycling comic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7914" y="381000"/>
            <a:ext cx="1964539" cy="2629460"/>
          </a:xfrm>
          <a:prstGeom prst="rect">
            <a:avLst/>
          </a:prstGeom>
          <a:noFill/>
          <a:ln>
            <a:noFill/>
          </a:ln>
        </p:spPr>
      </p:pic>
      <p:pic>
        <p:nvPicPr>
          <p:cNvPr id="6" name="Content Placeholder 4" descr="Image result for funny recycling comics"/>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34000" y="3276600"/>
            <a:ext cx="2747829" cy="3269408"/>
          </a:xfrm>
          <a:prstGeom prst="rect">
            <a:avLst/>
          </a:prstGeom>
          <a:noFill/>
          <a:ln>
            <a:noFill/>
          </a:ln>
        </p:spPr>
      </p:pic>
    </p:spTree>
    <p:extLst>
      <p:ext uri="{BB962C8B-B14F-4D97-AF65-F5344CB8AC3E}">
        <p14:creationId xmlns:p14="http://schemas.microsoft.com/office/powerpoint/2010/main" val="7475689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 Challenges</a:t>
            </a:r>
            <a:endParaRPr lang="en-US" dirty="0"/>
          </a:p>
        </p:txBody>
      </p:sp>
      <p:pic>
        <p:nvPicPr>
          <p:cNvPr id="5" name="Content Placeholder 4"/>
          <p:cNvPicPr>
            <a:picLocks noGrp="1" noChangeAspect="1"/>
          </p:cNvPicPr>
          <p:nvPr>
            <p:ph idx="1"/>
          </p:nvPr>
        </p:nvPicPr>
        <p:blipFill>
          <a:blip r:embed="rId3"/>
          <a:stretch>
            <a:fillRect/>
          </a:stretch>
        </p:blipFill>
        <p:spPr>
          <a:xfrm>
            <a:off x="528833" y="1828800"/>
            <a:ext cx="8086334" cy="3902868"/>
          </a:xfrm>
          <a:prstGeom prst="rect">
            <a:avLst/>
          </a:prstGeom>
        </p:spPr>
      </p:pic>
      <p:pic>
        <p:nvPicPr>
          <p:cNvPr id="6" name="Picture 5"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0813002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Challenges</a:t>
            </a:r>
            <a:endParaRPr lang="en-US" dirty="0"/>
          </a:p>
        </p:txBody>
      </p:sp>
      <p:sp>
        <p:nvSpPr>
          <p:cNvPr id="3" name="Content Placeholder 2"/>
          <p:cNvSpPr>
            <a:spLocks noGrp="1"/>
          </p:cNvSpPr>
          <p:nvPr>
            <p:ph idx="1"/>
          </p:nvPr>
        </p:nvSpPr>
        <p:spPr/>
        <p:txBody>
          <a:bodyPr/>
          <a:lstStyle/>
          <a:p>
            <a:r>
              <a:rPr lang="en-US" dirty="0" smtClean="0"/>
              <a:t>Public spaces</a:t>
            </a:r>
          </a:p>
          <a:p>
            <a:r>
              <a:rPr lang="en-US" dirty="0" smtClean="0"/>
              <a:t>Apartments</a:t>
            </a:r>
          </a:p>
          <a:p>
            <a:r>
              <a:rPr lang="en-US" dirty="0" smtClean="0"/>
              <a:t>Businesses</a:t>
            </a:r>
          </a:p>
          <a:p>
            <a:r>
              <a:rPr lang="en-US" dirty="0" smtClean="0"/>
              <a:t>Rural areas</a:t>
            </a:r>
          </a:p>
          <a:p>
            <a:r>
              <a:rPr lang="en-US" dirty="0" smtClean="0"/>
              <a:t>Space inside the home</a:t>
            </a:r>
          </a:p>
          <a:p>
            <a:r>
              <a:rPr lang="en-US" dirty="0" smtClean="0"/>
              <a:t>Excess waste</a:t>
            </a:r>
          </a:p>
          <a:p>
            <a:endParaRPr lang="en-US" dirty="0" smtClean="0"/>
          </a:p>
          <a:p>
            <a:endParaRPr lang="en-US" dirty="0" smtClean="0"/>
          </a:p>
          <a:p>
            <a:endParaRPr lang="en-US" dirty="0"/>
          </a:p>
          <a:p>
            <a:endParaRPr lang="en-US" dirty="0" smtClean="0"/>
          </a:p>
          <a:p>
            <a:endParaRPr lang="en-US" dirty="0"/>
          </a:p>
          <a:p>
            <a:pPr marL="0" indent="0">
              <a:buNone/>
            </a:pPr>
            <a:endParaRPr lang="en-US" dirty="0" smtClean="0"/>
          </a:p>
          <a:p>
            <a:endParaRPr lang="en-US" dirty="0"/>
          </a:p>
        </p:txBody>
      </p:sp>
      <p:pic>
        <p:nvPicPr>
          <p:cNvPr id="9" name="Picture 8" descr="Logo.png"/>
          <p:cNvPicPr>
            <a:picLocks noChangeAspect="1"/>
          </p:cNvPicPr>
          <p:nvPr/>
        </p:nvPicPr>
        <p:blipFill>
          <a:blip r:embed="rId3" cstate="print"/>
          <a:stretch>
            <a:fillRect/>
          </a:stretch>
        </p:blipFill>
        <p:spPr>
          <a:xfrm>
            <a:off x="228600" y="228600"/>
            <a:ext cx="990600" cy="990600"/>
          </a:xfrm>
          <a:prstGeom prst="rect">
            <a:avLst/>
          </a:prstGeom>
        </p:spPr>
      </p:pic>
      <p:pic>
        <p:nvPicPr>
          <p:cNvPr id="13" name="Picture 12" descr="Related imag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200400"/>
            <a:ext cx="3657600" cy="2743200"/>
          </a:xfrm>
          <a:prstGeom prst="rect">
            <a:avLst/>
          </a:prstGeom>
          <a:noFill/>
          <a:ln>
            <a:noFill/>
          </a:ln>
        </p:spPr>
      </p:pic>
    </p:spTree>
    <p:extLst>
      <p:ext uri="{BB962C8B-B14F-4D97-AF65-F5344CB8AC3E}">
        <p14:creationId xmlns:p14="http://schemas.microsoft.com/office/powerpoint/2010/main" val="40306871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Purchasing</a:t>
            </a:r>
            <a:endParaRPr lang="en-US" dirty="0"/>
          </a:p>
        </p:txBody>
      </p:sp>
      <p:pic>
        <p:nvPicPr>
          <p:cNvPr id="1026" name="Picture 2" descr="Image result for sustainable purchas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438400" y="1905000"/>
            <a:ext cx="4038600" cy="4026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230504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Purchasing</a:t>
            </a:r>
            <a:endParaRPr lang="en-US" dirty="0"/>
          </a:p>
        </p:txBody>
      </p:sp>
      <p:pic>
        <p:nvPicPr>
          <p:cNvPr id="1026" name="Picture 2" descr="Image result for sustainable purchas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09600" y="2438400"/>
            <a:ext cx="2683997" cy="2676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3886200" y="1828800"/>
            <a:ext cx="4648200" cy="4525963"/>
          </a:xfrm>
        </p:spPr>
        <p:txBody>
          <a:bodyPr/>
          <a:lstStyle/>
          <a:p>
            <a:pPr marL="457200" indent="-457200">
              <a:buFont typeface="+mj-lt"/>
              <a:buAutoNum type="arabicPeriod"/>
            </a:pPr>
            <a:r>
              <a:rPr lang="en-US" sz="2400" dirty="0" smtClean="0"/>
              <a:t>Durable Goods</a:t>
            </a:r>
          </a:p>
          <a:p>
            <a:pPr marL="457200" indent="-457200">
              <a:buFont typeface="+mj-lt"/>
              <a:buAutoNum type="arabicPeriod"/>
            </a:pPr>
            <a:r>
              <a:rPr lang="en-US" sz="2400" dirty="0" smtClean="0"/>
              <a:t>Sugarcane-based products (Bagasse)</a:t>
            </a:r>
          </a:p>
          <a:p>
            <a:pPr marL="457200" indent="-457200">
              <a:buFont typeface="+mj-lt"/>
              <a:buAutoNum type="arabicPeriod"/>
            </a:pPr>
            <a:r>
              <a:rPr lang="en-US" sz="2400" dirty="0" smtClean="0"/>
              <a:t>Biodegradable/Compostable</a:t>
            </a:r>
          </a:p>
          <a:p>
            <a:pPr marL="457200" indent="-457200">
              <a:buFont typeface="+mj-lt"/>
              <a:buAutoNum type="arabicPeriod"/>
            </a:pPr>
            <a:r>
              <a:rPr lang="en-US" sz="2400" dirty="0" smtClean="0"/>
              <a:t>Paper w/Recycled content</a:t>
            </a:r>
          </a:p>
          <a:p>
            <a:pPr marL="457200" indent="-457200">
              <a:buFont typeface="+mj-lt"/>
              <a:buAutoNum type="arabicPeriod"/>
            </a:pPr>
            <a:r>
              <a:rPr lang="en-US" sz="2400" dirty="0" smtClean="0"/>
              <a:t>Paper</a:t>
            </a:r>
          </a:p>
          <a:p>
            <a:pPr marL="457200" indent="-457200">
              <a:buFont typeface="+mj-lt"/>
              <a:buAutoNum type="arabicPeriod"/>
            </a:pPr>
            <a:r>
              <a:rPr lang="en-US" sz="2400" dirty="0" smtClean="0"/>
              <a:t>Plastic w/Recycled content</a:t>
            </a:r>
          </a:p>
          <a:p>
            <a:pPr marL="457200" indent="-457200">
              <a:buFont typeface="+mj-lt"/>
              <a:buAutoNum type="arabicPeriod"/>
            </a:pPr>
            <a:r>
              <a:rPr lang="en-US" sz="2400" dirty="0" smtClean="0"/>
              <a:t>Plastic</a:t>
            </a:r>
          </a:p>
          <a:p>
            <a:pPr marL="457200" indent="-457200">
              <a:buFont typeface="+mj-lt"/>
              <a:buAutoNum type="arabicPeriod"/>
            </a:pPr>
            <a:endParaRPr lang="en-US" sz="2400" dirty="0" smtClean="0"/>
          </a:p>
          <a:p>
            <a:pPr marL="457200" indent="-457200">
              <a:buFont typeface="+mj-lt"/>
              <a:buAutoNum type="arabicPeriod"/>
            </a:pPr>
            <a:r>
              <a:rPr lang="en-US" sz="2400" dirty="0" smtClean="0">
                <a:solidFill>
                  <a:srgbClr val="FF0000"/>
                </a:solidFill>
              </a:rPr>
              <a:t>Styrofoam</a:t>
            </a:r>
            <a:endParaRPr lang="en-US" dirty="0"/>
          </a:p>
        </p:txBody>
      </p:sp>
      <p:pic>
        <p:nvPicPr>
          <p:cNvPr id="7" name="Picture 6"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2348213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Recycled Content</a:t>
            </a:r>
            <a:endParaRPr lang="en-US" dirty="0"/>
          </a:p>
        </p:txBody>
      </p:sp>
      <p:sp>
        <p:nvSpPr>
          <p:cNvPr id="3" name="Content Placeholder 2"/>
          <p:cNvSpPr>
            <a:spLocks noGrp="1"/>
          </p:cNvSpPr>
          <p:nvPr>
            <p:ph idx="1"/>
          </p:nvPr>
        </p:nvSpPr>
        <p:spPr/>
        <p:txBody>
          <a:bodyPr>
            <a:normAutofit/>
          </a:bodyPr>
          <a:lstStyle/>
          <a:p>
            <a:pPr lvl="1">
              <a:buNone/>
            </a:pPr>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6" name="Picture 5" descr="Logo.png"/>
          <p:cNvPicPr>
            <a:picLocks noChangeAspect="1"/>
          </p:cNvPicPr>
          <p:nvPr/>
        </p:nvPicPr>
        <p:blipFill>
          <a:blip r:embed="rId3" cstate="print"/>
          <a:stretch>
            <a:fillRect/>
          </a:stretch>
        </p:blipFill>
        <p:spPr>
          <a:xfrm>
            <a:off x="228600" y="228600"/>
            <a:ext cx="990600" cy="990600"/>
          </a:xfrm>
          <a:prstGeom prst="rect">
            <a:avLst/>
          </a:prstGeom>
        </p:spPr>
      </p:pic>
      <p:sp>
        <p:nvSpPr>
          <p:cNvPr id="7"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3200" dirty="0" smtClean="0"/>
              <a:t>Recycled vs. Post-Consumer Recycled</a:t>
            </a:r>
            <a:endParaRPr kumimoji="0" lang="en-US" sz="3200" b="0" i="0" u="none" strike="noStrike" kern="1200" cap="none" spc="0" normalizeH="0" baseline="0" noProof="0" dirty="0" smtClean="0">
              <a:ln>
                <a:noFill/>
              </a:ln>
              <a:solidFill>
                <a:schemeClr val="tx1"/>
              </a:solidFill>
              <a:effectLst/>
              <a:uLnTx/>
              <a:uFillTx/>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useo Sans 500" pitchFamily="50" charset="0"/>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recycled.jpg"/>
          <p:cNvPicPr>
            <a:picLocks noChangeAspect="1"/>
          </p:cNvPicPr>
          <p:nvPr/>
        </p:nvPicPr>
        <p:blipFill>
          <a:blip r:embed="rId4" cstate="print"/>
          <a:stretch>
            <a:fillRect/>
          </a:stretch>
        </p:blipFill>
        <p:spPr>
          <a:xfrm>
            <a:off x="457200" y="3352800"/>
            <a:ext cx="3352800" cy="1899920"/>
          </a:xfrm>
          <a:prstGeom prst="rect">
            <a:avLst/>
          </a:prstGeom>
        </p:spPr>
      </p:pic>
      <p:pic>
        <p:nvPicPr>
          <p:cNvPr id="9" name="Picture 8" descr="starbuck.jpg"/>
          <p:cNvPicPr>
            <a:picLocks noChangeAspect="1"/>
          </p:cNvPicPr>
          <p:nvPr/>
        </p:nvPicPr>
        <p:blipFill>
          <a:blip r:embed="rId5" cstate="print"/>
          <a:stretch>
            <a:fillRect/>
          </a:stretch>
        </p:blipFill>
        <p:spPr>
          <a:xfrm>
            <a:off x="3962400" y="2743200"/>
            <a:ext cx="4343400" cy="325755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0ECF23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457200"/>
            <a:ext cx="3429000" cy="6096000"/>
          </a:xfrm>
          <a:prstGeom prst="rect">
            <a:avLst/>
          </a:prstGeom>
        </p:spPr>
      </p:pic>
      <p:sp>
        <p:nvSpPr>
          <p:cNvPr id="4" name="TextBox 3"/>
          <p:cNvSpPr txBox="1"/>
          <p:nvPr/>
        </p:nvSpPr>
        <p:spPr>
          <a:xfrm>
            <a:off x="685800" y="2590800"/>
            <a:ext cx="2966197" cy="646331"/>
          </a:xfrm>
          <a:prstGeom prst="rect">
            <a:avLst/>
          </a:prstGeom>
          <a:noFill/>
        </p:spPr>
        <p:txBody>
          <a:bodyPr wrap="none" rtlCol="0">
            <a:spAutoFit/>
          </a:bodyPr>
          <a:lstStyle/>
          <a:p>
            <a:r>
              <a:rPr lang="en-US" sz="3600" dirty="0" smtClean="0"/>
              <a:t>Pre- Consumer</a:t>
            </a:r>
            <a:endParaRPr lang="en-US" sz="3600" dirty="0"/>
          </a:p>
        </p:txBody>
      </p:sp>
      <p:pic>
        <p:nvPicPr>
          <p:cNvPr id="5" name="Picture 4" descr="Logo.png"/>
          <p:cNvPicPr>
            <a:picLocks noChangeAspect="1"/>
          </p:cNvPicPr>
          <p:nvPr/>
        </p:nvPicPr>
        <p:blipFill>
          <a:blip r:embed="rId6"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78739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Best Practices</a:t>
            </a:r>
            <a:endParaRPr lang="en-US" dirty="0"/>
          </a:p>
        </p:txBody>
      </p:sp>
      <p:sp>
        <p:nvSpPr>
          <p:cNvPr id="3" name="Content Placeholder 2"/>
          <p:cNvSpPr>
            <a:spLocks noGrp="1"/>
          </p:cNvSpPr>
          <p:nvPr>
            <p:ph sz="half" idx="1"/>
          </p:nvPr>
        </p:nvSpPr>
        <p:spPr>
          <a:xfrm>
            <a:off x="457200" y="1600199"/>
            <a:ext cx="4038600" cy="4525963"/>
          </a:xfrm>
        </p:spPr>
        <p:txBody>
          <a:bodyPr>
            <a:normAutofit fontScale="92500" lnSpcReduction="20000"/>
          </a:bodyPr>
          <a:lstStyle/>
          <a:p>
            <a:pPr marL="0" indent="0">
              <a:buNone/>
            </a:pPr>
            <a:endParaRPr lang="en-US" dirty="0" smtClean="0"/>
          </a:p>
          <a:p>
            <a:pPr marL="0" indent="0">
              <a:buNone/>
            </a:pPr>
            <a:r>
              <a:rPr lang="en-US" sz="3000" u="sng" dirty="0" smtClean="0"/>
              <a:t>Knowledge-Deficit Theory</a:t>
            </a:r>
            <a:endParaRPr lang="en-US" sz="3000" u="sng" dirty="0"/>
          </a:p>
          <a:p>
            <a:pPr marL="0" indent="0">
              <a:buNone/>
            </a:pPr>
            <a:endParaRPr lang="en-US" dirty="0"/>
          </a:p>
          <a:p>
            <a:pPr marL="0" indent="0">
              <a:buNone/>
            </a:pPr>
            <a:r>
              <a:rPr lang="en-US" sz="2600" dirty="0" smtClean="0">
                <a:solidFill>
                  <a:schemeClr val="accent5">
                    <a:lumMod val="75000"/>
                  </a:schemeClr>
                </a:solidFill>
              </a:rPr>
              <a:t>When knowledge can be a barrier to recycling:</a:t>
            </a:r>
          </a:p>
          <a:p>
            <a:pPr marL="0" indent="0">
              <a:buNone/>
            </a:pPr>
            <a:endParaRPr lang="en-US" sz="2600" dirty="0"/>
          </a:p>
          <a:p>
            <a:pPr marL="514350" indent="-514350">
              <a:buFont typeface="+mj-lt"/>
              <a:buAutoNum type="alphaLcParenR"/>
            </a:pPr>
            <a:r>
              <a:rPr lang="en-US" sz="2600" dirty="0" smtClean="0">
                <a:solidFill>
                  <a:schemeClr val="accent5">
                    <a:lumMod val="75000"/>
                  </a:schemeClr>
                </a:solidFill>
              </a:rPr>
              <a:t>New Program</a:t>
            </a:r>
          </a:p>
          <a:p>
            <a:pPr marL="514350" indent="-514350">
              <a:buFont typeface="+mj-lt"/>
              <a:buAutoNum type="alphaLcParenR"/>
            </a:pPr>
            <a:r>
              <a:rPr lang="en-US" sz="2600" dirty="0" smtClean="0">
                <a:solidFill>
                  <a:schemeClr val="accent5">
                    <a:lumMod val="75000"/>
                  </a:schemeClr>
                </a:solidFill>
              </a:rPr>
              <a:t>Changes in existing program</a:t>
            </a:r>
          </a:p>
          <a:p>
            <a:pPr marL="514350" indent="-514350">
              <a:buFont typeface="+mj-lt"/>
              <a:buAutoNum type="alphaLcParenR"/>
            </a:pPr>
            <a:r>
              <a:rPr lang="en-US" sz="2600" dirty="0" smtClean="0">
                <a:solidFill>
                  <a:schemeClr val="accent5">
                    <a:lumMod val="75000"/>
                  </a:schemeClr>
                </a:solidFill>
              </a:rPr>
              <a:t>Complexity of Procedure</a:t>
            </a:r>
          </a:p>
          <a:p>
            <a:pPr marL="514350" indent="-514350">
              <a:buFont typeface="+mj-lt"/>
              <a:buAutoNum type="alphaLcParenR"/>
            </a:pPr>
            <a:endParaRPr lang="en-US" dirty="0" smtClean="0"/>
          </a:p>
          <a:p>
            <a:pPr marL="0" indent="0">
              <a:buNone/>
            </a:pPr>
            <a:endParaRPr lang="en-US" dirty="0"/>
          </a:p>
          <a:p>
            <a:pPr marL="514350" indent="-514350">
              <a:buFont typeface="+mj-lt"/>
              <a:buAutoNum type="arabicPeriod"/>
            </a:pPr>
            <a:endParaRPr lang="en-US" dirty="0" smtClean="0"/>
          </a:p>
          <a:p>
            <a:endParaRPr lang="en-US" dirty="0"/>
          </a:p>
        </p:txBody>
      </p:sp>
      <p:sp>
        <p:nvSpPr>
          <p:cNvPr id="4" name="Content Placeholder 3"/>
          <p:cNvSpPr>
            <a:spLocks noGrp="1"/>
          </p:cNvSpPr>
          <p:nvPr>
            <p:ph sz="half" idx="2"/>
          </p:nvPr>
        </p:nvSpPr>
        <p:spPr>
          <a:xfrm>
            <a:off x="4876800" y="1600199"/>
            <a:ext cx="4038600" cy="4876801"/>
          </a:xfrm>
        </p:spPr>
        <p:txBody>
          <a:bodyPr>
            <a:normAutofit fontScale="92500" lnSpcReduction="20000"/>
          </a:bodyPr>
          <a:lstStyle/>
          <a:p>
            <a:endParaRPr lang="en-US" dirty="0" smtClean="0"/>
          </a:p>
          <a:p>
            <a:pPr marL="0" indent="0">
              <a:buNone/>
            </a:pPr>
            <a:r>
              <a:rPr lang="en-US" sz="3000" u="sng" dirty="0" smtClean="0"/>
              <a:t>Motivation for Recycling</a:t>
            </a:r>
          </a:p>
          <a:p>
            <a:pPr marL="0" indent="0">
              <a:buNone/>
            </a:pPr>
            <a:endParaRPr lang="en-US" u="sng" dirty="0"/>
          </a:p>
          <a:p>
            <a:pPr marL="514350" indent="-514350">
              <a:buAutoNum type="arabicPeriod"/>
            </a:pPr>
            <a:r>
              <a:rPr lang="en-US" dirty="0" smtClean="0">
                <a:solidFill>
                  <a:schemeClr val="accent5">
                    <a:lumMod val="75000"/>
                  </a:schemeClr>
                </a:solidFill>
              </a:rPr>
              <a:t>Norms</a:t>
            </a:r>
          </a:p>
          <a:p>
            <a:pPr marL="514350" indent="-514350">
              <a:buAutoNum type="arabicPeriod"/>
            </a:pPr>
            <a:endParaRPr lang="en-US" dirty="0" smtClean="0">
              <a:solidFill>
                <a:schemeClr val="accent5">
                  <a:lumMod val="75000"/>
                </a:schemeClr>
              </a:solidFill>
            </a:endParaRPr>
          </a:p>
          <a:p>
            <a:pPr marL="514350" indent="-514350">
              <a:buAutoNum type="arabicPeriod"/>
            </a:pPr>
            <a:r>
              <a:rPr lang="en-US" dirty="0" smtClean="0">
                <a:solidFill>
                  <a:schemeClr val="accent5">
                    <a:lumMod val="75000"/>
                  </a:schemeClr>
                </a:solidFill>
              </a:rPr>
              <a:t>Convenience</a:t>
            </a:r>
          </a:p>
          <a:p>
            <a:pPr marL="514350" indent="-514350">
              <a:buAutoNum type="arabicPeriod"/>
            </a:pPr>
            <a:endParaRPr lang="en-US" dirty="0" smtClean="0">
              <a:solidFill>
                <a:schemeClr val="accent5">
                  <a:lumMod val="75000"/>
                </a:schemeClr>
              </a:solidFill>
            </a:endParaRPr>
          </a:p>
          <a:p>
            <a:pPr marL="514350" indent="-514350">
              <a:buAutoNum type="arabicPeriod"/>
            </a:pPr>
            <a:r>
              <a:rPr lang="en-US" dirty="0" smtClean="0">
                <a:solidFill>
                  <a:schemeClr val="accent5">
                    <a:lumMod val="75000"/>
                  </a:schemeClr>
                </a:solidFill>
              </a:rPr>
              <a:t>Benefits</a:t>
            </a:r>
            <a:endParaRPr lang="en-US" dirty="0" smtClean="0"/>
          </a:p>
          <a:p>
            <a:pPr marL="914400" lvl="1" indent="-514350">
              <a:buFont typeface="+mj-lt"/>
              <a:buAutoNum type="alphaLcParenR"/>
            </a:pPr>
            <a:endParaRPr lang="en-US" dirty="0" smtClean="0"/>
          </a:p>
          <a:p>
            <a:pPr marL="914400" lvl="1" indent="-514350">
              <a:buFont typeface="+mj-lt"/>
              <a:buAutoNum type="alphaLcParenR"/>
            </a:pPr>
            <a:r>
              <a:rPr lang="en-US" dirty="0" smtClean="0"/>
              <a:t>Financial (personal)</a:t>
            </a:r>
          </a:p>
          <a:p>
            <a:pPr marL="914400" lvl="1" indent="-514350">
              <a:buFont typeface="+mj-lt"/>
              <a:buAutoNum type="alphaLcParenR"/>
            </a:pPr>
            <a:r>
              <a:rPr lang="en-US" dirty="0" smtClean="0"/>
              <a:t>Social/Economic (local)</a:t>
            </a:r>
          </a:p>
          <a:p>
            <a:pPr marL="914400" lvl="1" indent="-514350">
              <a:buFont typeface="+mj-lt"/>
              <a:buAutoNum type="alphaLcParenR"/>
            </a:pPr>
            <a:r>
              <a:rPr lang="en-US" dirty="0" smtClean="0"/>
              <a:t>Environmental (local)</a:t>
            </a:r>
            <a:endParaRPr lang="en-US" dirty="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18352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86000"/>
            <a:ext cx="8686800" cy="2415287"/>
          </a:xfrm>
          <a:prstGeom prst="rect">
            <a:avLst/>
          </a:prstGeom>
        </p:spPr>
      </p:pic>
      <p:pic>
        <p:nvPicPr>
          <p:cNvPr id="3" name="Picture 2" descr="Logo.png"/>
          <p:cNvPicPr>
            <a:picLocks noChangeAspect="1"/>
          </p:cNvPicPr>
          <p:nvPr/>
        </p:nvPicPr>
        <p:blipFill>
          <a:blip r:embed="rId4" cstate="print"/>
          <a:stretch>
            <a:fillRect/>
          </a:stretch>
        </p:blipFill>
        <p:spPr>
          <a:xfrm>
            <a:off x="228600" y="228600"/>
            <a:ext cx="990600" cy="990600"/>
          </a:xfrm>
          <a:prstGeom prst="rect">
            <a:avLst/>
          </a:prstGeom>
        </p:spPr>
      </p:pic>
      <p:sp>
        <p:nvSpPr>
          <p:cNvPr id="4" name="TextBox 3"/>
          <p:cNvSpPr txBox="1"/>
          <p:nvPr/>
        </p:nvSpPr>
        <p:spPr>
          <a:xfrm>
            <a:off x="1371600" y="449759"/>
            <a:ext cx="7631000" cy="769441"/>
          </a:xfrm>
          <a:prstGeom prst="rect">
            <a:avLst/>
          </a:prstGeom>
          <a:noFill/>
        </p:spPr>
        <p:txBody>
          <a:bodyPr wrap="none" rtlCol="0">
            <a:spAutoFit/>
          </a:bodyPr>
          <a:lstStyle/>
          <a:p>
            <a:r>
              <a:rPr lang="en-US" sz="4400" dirty="0" smtClean="0"/>
              <a:t>Promoting Sustainable Behavior </a:t>
            </a:r>
            <a:endParaRPr lang="en-US" sz="4400" dirty="0"/>
          </a:p>
        </p:txBody>
      </p:sp>
      <p:sp>
        <p:nvSpPr>
          <p:cNvPr id="5" name="TextBox 4"/>
          <p:cNvSpPr txBox="1"/>
          <p:nvPr/>
        </p:nvSpPr>
        <p:spPr>
          <a:xfrm>
            <a:off x="3505200" y="5029200"/>
            <a:ext cx="4887748" cy="523220"/>
          </a:xfrm>
          <a:prstGeom prst="rect">
            <a:avLst/>
          </a:prstGeom>
          <a:noFill/>
        </p:spPr>
        <p:txBody>
          <a:bodyPr wrap="none" rtlCol="0">
            <a:spAutoFit/>
          </a:bodyPr>
          <a:lstStyle/>
          <a:p>
            <a:r>
              <a:rPr lang="en-US" sz="2800" dirty="0" smtClean="0"/>
              <a:t>-</a:t>
            </a:r>
            <a:r>
              <a:rPr lang="en-US" sz="2800" i="1" dirty="0" smtClean="0"/>
              <a:t>Berkeley Office of Sustainability</a:t>
            </a:r>
            <a:endParaRPr lang="en-US" sz="2800" i="1" dirty="0"/>
          </a:p>
        </p:txBody>
      </p:sp>
    </p:spTree>
    <p:extLst>
      <p:ext uri="{BB962C8B-B14F-4D97-AF65-F5344CB8AC3E}">
        <p14:creationId xmlns:p14="http://schemas.microsoft.com/office/powerpoint/2010/main" val="2090009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76400"/>
            <a:ext cx="9753600" cy="4431983"/>
          </a:xfrm>
          <a:prstGeom prst="rect">
            <a:avLst/>
          </a:prstGeom>
          <a:noFill/>
        </p:spPr>
        <p:txBody>
          <a:bodyPr wrap="square" rtlCol="0">
            <a:spAutoFit/>
          </a:bodyPr>
          <a:lstStyle/>
          <a:p>
            <a:pPr algn="ctr"/>
            <a:r>
              <a:rPr lang="en-US" sz="2400" dirty="0" smtClean="0"/>
              <a:t>First it is vital to </a:t>
            </a:r>
            <a:r>
              <a:rPr lang="en-US" sz="2400" b="1" i="1" dirty="0"/>
              <a:t>a</a:t>
            </a:r>
            <a:r>
              <a:rPr lang="en-US" sz="2400" b="1" i="1" dirty="0" smtClean="0"/>
              <a:t>ttract attention </a:t>
            </a:r>
            <a:r>
              <a:rPr lang="en-US" sz="2400" dirty="0" smtClean="0"/>
              <a:t>and keep it.</a:t>
            </a:r>
          </a:p>
          <a:p>
            <a:pPr algn="ctr"/>
            <a:endParaRPr lang="en-US" sz="2400" dirty="0" smtClean="0"/>
          </a:p>
          <a:p>
            <a:pPr algn="ctr"/>
            <a:r>
              <a:rPr lang="en-US" sz="2400" dirty="0" smtClean="0"/>
              <a:t>When people are listening make sure you use </a:t>
            </a:r>
            <a:r>
              <a:rPr lang="en-US" sz="2400" b="1" i="1" dirty="0" smtClean="0"/>
              <a:t>persuasive messages </a:t>
            </a:r>
          </a:p>
          <a:p>
            <a:pPr algn="ctr"/>
            <a:endParaRPr lang="en-US" sz="2400" b="1" u="sng" dirty="0" smtClean="0"/>
          </a:p>
          <a:p>
            <a:pPr algn="ctr"/>
            <a:r>
              <a:rPr lang="en-US" sz="2400" dirty="0" smtClean="0"/>
              <a:t>and </a:t>
            </a:r>
            <a:r>
              <a:rPr lang="en-US" sz="2400" b="1" dirty="0" smtClean="0"/>
              <a:t>s</a:t>
            </a:r>
            <a:r>
              <a:rPr lang="en-US" sz="2400" b="1" i="1" dirty="0" smtClean="0"/>
              <a:t>trategies</a:t>
            </a:r>
            <a:r>
              <a:rPr lang="en-US" sz="2400" dirty="0" smtClean="0"/>
              <a:t> to foster change.</a:t>
            </a:r>
          </a:p>
          <a:p>
            <a:pPr algn="ctr"/>
            <a:endParaRPr lang="en-US" sz="2400" dirty="0"/>
          </a:p>
          <a:p>
            <a:pPr algn="ctr"/>
            <a:r>
              <a:rPr lang="en-US" sz="2400" dirty="0" smtClean="0"/>
              <a:t>Remember to keep an eye on your </a:t>
            </a:r>
            <a:r>
              <a:rPr lang="en-US" sz="2400" b="1" i="1" dirty="0" smtClean="0"/>
              <a:t>delivery </a:t>
            </a:r>
            <a:r>
              <a:rPr lang="en-US" sz="2400" dirty="0" smtClean="0"/>
              <a:t>and think carefully about your </a:t>
            </a:r>
          </a:p>
          <a:p>
            <a:pPr algn="ctr"/>
            <a:endParaRPr lang="en-US" sz="2400" dirty="0"/>
          </a:p>
          <a:p>
            <a:pPr algn="ctr"/>
            <a:r>
              <a:rPr lang="en-US" sz="2400" b="1" i="1" dirty="0" smtClean="0"/>
              <a:t>audience</a:t>
            </a:r>
            <a:r>
              <a:rPr lang="en-US" sz="2400" dirty="0" smtClean="0"/>
              <a:t>.</a:t>
            </a:r>
          </a:p>
          <a:p>
            <a:pPr algn="ctr"/>
            <a:endParaRPr lang="en-US" sz="2400" b="1" i="1" dirty="0">
              <a:hlinkClick r:id="rId3"/>
            </a:endParaRPr>
          </a:p>
          <a:p>
            <a:pPr algn="ctr"/>
            <a:r>
              <a:rPr lang="en-US" dirty="0">
                <a:hlinkClick r:id="rId3"/>
              </a:rPr>
              <a:t>https://sustainability.berkeley.edu/sites/default/files/Promoting_Sustain_Behavior_Primer.pdf</a:t>
            </a:r>
            <a:endParaRPr lang="en-US" b="1" i="1" dirty="0" smtClean="0"/>
          </a:p>
          <a:p>
            <a:pPr algn="ctr"/>
            <a:endParaRPr lang="en-US" sz="2400" b="1" i="1" dirty="0"/>
          </a:p>
        </p:txBody>
      </p:sp>
      <p:pic>
        <p:nvPicPr>
          <p:cNvPr id="3" name="Picture 2" descr="Logo.png"/>
          <p:cNvPicPr>
            <a:picLocks noChangeAspect="1"/>
          </p:cNvPicPr>
          <p:nvPr/>
        </p:nvPicPr>
        <p:blipFill>
          <a:blip r:embed="rId4"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3925276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ulp re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399"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5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png"/>
          <p:cNvPicPr>
            <a:picLocks noChangeAspect="1"/>
          </p:cNvPicPr>
          <p:nvPr/>
        </p:nvPicPr>
        <p:blipFill>
          <a:blip r:embed="rId3" cstate="print">
            <a:lum bright="70000" contrast="-70000"/>
          </a:blip>
          <a:stretch>
            <a:fillRect/>
          </a:stretch>
        </p:blipFill>
        <p:spPr>
          <a:xfrm>
            <a:off x="228600" y="228600"/>
            <a:ext cx="1219200" cy="1219200"/>
          </a:xfrm>
          <a:prstGeom prst="rect">
            <a:avLst/>
          </a:prstGeom>
        </p:spPr>
      </p:pic>
      <p:sp>
        <p:nvSpPr>
          <p:cNvPr id="6" name="TextBox 5"/>
          <p:cNvSpPr txBox="1"/>
          <p:nvPr/>
        </p:nvSpPr>
        <p:spPr>
          <a:xfrm>
            <a:off x="152400" y="152400"/>
            <a:ext cx="8686800" cy="6370975"/>
          </a:xfrm>
          <a:prstGeom prst="rect">
            <a:avLst/>
          </a:prstGeom>
          <a:noFill/>
        </p:spPr>
        <p:txBody>
          <a:bodyPr wrap="square" rtlCol="0">
            <a:spAutoFit/>
          </a:bodyPr>
          <a:lstStyle/>
          <a:p>
            <a:r>
              <a:rPr lang="en-US" sz="3400" i="1" dirty="0" smtClean="0">
                <a:solidFill>
                  <a:schemeClr val="accent5">
                    <a:lumMod val="60000"/>
                    <a:lumOff val="40000"/>
                  </a:schemeClr>
                </a:solidFill>
              </a:rPr>
              <a:t>    Don’t Undermine the Norm	  </a:t>
            </a:r>
            <a:r>
              <a:rPr lang="en-US" sz="3400" dirty="0" smtClean="0">
                <a:solidFill>
                  <a:schemeClr val="accent5">
                    <a:lumMod val="60000"/>
                    <a:lumOff val="40000"/>
                  </a:schemeClr>
                </a:solidFill>
              </a:rPr>
              <a:t>Be </a:t>
            </a:r>
            <a:r>
              <a:rPr lang="en-US" sz="3400" dirty="0">
                <a:solidFill>
                  <a:schemeClr val="accent5">
                    <a:lumMod val="60000"/>
                    <a:lumOff val="40000"/>
                  </a:schemeClr>
                </a:solidFill>
              </a:rPr>
              <a:t>specific</a:t>
            </a:r>
          </a:p>
          <a:p>
            <a:r>
              <a:rPr lang="en-US" sz="3400" i="1" dirty="0">
                <a:solidFill>
                  <a:schemeClr val="accent5">
                    <a:lumMod val="60000"/>
                    <a:lumOff val="40000"/>
                  </a:schemeClr>
                </a:solidFill>
              </a:rPr>
              <a:t>		</a:t>
            </a:r>
            <a:r>
              <a:rPr lang="en-US" sz="3400" dirty="0" smtClean="0">
                <a:solidFill>
                  <a:schemeClr val="accent5">
                    <a:lumMod val="60000"/>
                    <a:lumOff val="40000"/>
                  </a:schemeClr>
                </a:solidFill>
              </a:rPr>
              <a:t>Highlight the actions of others              </a:t>
            </a:r>
          </a:p>
          <a:p>
            <a:r>
              <a:rPr lang="en-US" sz="3400" dirty="0" smtClean="0">
                <a:solidFill>
                  <a:schemeClr val="accent5">
                    <a:lumMod val="60000"/>
                    <a:lumOff val="40000"/>
                  </a:schemeClr>
                </a:solidFill>
              </a:rPr>
              <a:t>Attract attention</a:t>
            </a:r>
            <a:r>
              <a:rPr lang="en-US" sz="3400" i="1" dirty="0" smtClean="0">
                <a:solidFill>
                  <a:schemeClr val="accent5">
                    <a:lumMod val="60000"/>
                    <a:lumOff val="40000"/>
                  </a:schemeClr>
                </a:solidFill>
              </a:rPr>
              <a:t>	Use persuasive messaging</a:t>
            </a:r>
          </a:p>
          <a:p>
            <a:r>
              <a:rPr lang="en-US" sz="3400" i="1" dirty="0">
                <a:solidFill>
                  <a:schemeClr val="accent5">
                    <a:lumMod val="60000"/>
                    <a:lumOff val="40000"/>
                  </a:schemeClr>
                </a:solidFill>
              </a:rPr>
              <a:t> </a:t>
            </a:r>
            <a:r>
              <a:rPr lang="en-US" sz="3400" i="1" dirty="0" smtClean="0">
                <a:solidFill>
                  <a:schemeClr val="accent5">
                    <a:lumMod val="60000"/>
                    <a:lumOff val="40000"/>
                  </a:schemeClr>
                </a:solidFill>
              </a:rPr>
              <a:t>    Consider your audience	     </a:t>
            </a:r>
            <a:r>
              <a:rPr lang="en-US" sz="3400" dirty="0" smtClean="0">
                <a:solidFill>
                  <a:schemeClr val="accent5">
                    <a:lumMod val="60000"/>
                    <a:lumOff val="40000"/>
                  </a:schemeClr>
                </a:solidFill>
              </a:rPr>
              <a:t>Paint a picture</a:t>
            </a:r>
            <a:r>
              <a:rPr lang="en-US" sz="3400" dirty="0">
                <a:solidFill>
                  <a:schemeClr val="accent5">
                    <a:lumMod val="60000"/>
                    <a:lumOff val="40000"/>
                  </a:schemeClr>
                </a:solidFill>
              </a:rPr>
              <a:t> </a:t>
            </a:r>
            <a:endParaRPr lang="en-US" sz="3400" dirty="0" smtClean="0">
              <a:solidFill>
                <a:schemeClr val="accent5">
                  <a:lumMod val="60000"/>
                  <a:lumOff val="40000"/>
                </a:schemeClr>
              </a:solidFill>
            </a:endParaRPr>
          </a:p>
          <a:p>
            <a:endParaRPr lang="en-US" sz="3400" i="1" dirty="0">
              <a:solidFill>
                <a:schemeClr val="accent5">
                  <a:lumMod val="75000"/>
                </a:schemeClr>
              </a:solidFill>
            </a:endParaRPr>
          </a:p>
          <a:p>
            <a:endParaRPr lang="en-US" sz="3400" i="1" dirty="0" smtClean="0">
              <a:solidFill>
                <a:schemeClr val="accent5">
                  <a:lumMod val="75000"/>
                </a:schemeClr>
              </a:solidFill>
            </a:endParaRPr>
          </a:p>
          <a:p>
            <a:r>
              <a:rPr lang="en-US" sz="3400" dirty="0" smtClean="0">
                <a:solidFill>
                  <a:schemeClr val="accent5">
                    <a:lumMod val="60000"/>
                    <a:lumOff val="40000"/>
                  </a:schemeClr>
                </a:solidFill>
              </a:rPr>
              <a:t>Explain why you care</a:t>
            </a:r>
            <a:r>
              <a:rPr lang="en-US" sz="3400" i="1" dirty="0">
                <a:solidFill>
                  <a:schemeClr val="accent5">
                    <a:lumMod val="60000"/>
                    <a:lumOff val="40000"/>
                  </a:schemeClr>
                </a:solidFill>
              </a:rPr>
              <a:t>	</a:t>
            </a:r>
            <a:r>
              <a:rPr lang="en-US" sz="3400" i="1" dirty="0" smtClean="0">
                <a:solidFill>
                  <a:schemeClr val="accent5">
                    <a:lumMod val="60000"/>
                    <a:lumOff val="40000"/>
                  </a:schemeClr>
                </a:solidFill>
              </a:rPr>
              <a:t>	Be knowledgeable</a:t>
            </a:r>
          </a:p>
          <a:p>
            <a:r>
              <a:rPr lang="en-US" sz="3400" i="1" dirty="0">
                <a:solidFill>
                  <a:schemeClr val="accent5">
                    <a:lumMod val="60000"/>
                    <a:lumOff val="40000"/>
                  </a:schemeClr>
                </a:solidFill>
              </a:rPr>
              <a:t>	</a:t>
            </a:r>
            <a:r>
              <a:rPr lang="en-US" sz="3400" i="1" dirty="0" smtClean="0">
                <a:solidFill>
                  <a:schemeClr val="accent5">
                    <a:lumMod val="60000"/>
                    <a:lumOff val="40000"/>
                  </a:schemeClr>
                </a:solidFill>
              </a:rPr>
              <a:t>Use examples 	</a:t>
            </a:r>
            <a:r>
              <a:rPr lang="en-US" sz="3400" dirty="0" smtClean="0">
                <a:solidFill>
                  <a:schemeClr val="accent5">
                    <a:lumMod val="60000"/>
                    <a:lumOff val="40000"/>
                  </a:schemeClr>
                </a:solidFill>
              </a:rPr>
              <a:t>Appeal to self-interest Highlight losses over gains</a:t>
            </a:r>
            <a:r>
              <a:rPr lang="en-US" sz="3400" i="1" dirty="0" smtClean="0">
                <a:solidFill>
                  <a:schemeClr val="accent5">
                    <a:lumMod val="60000"/>
                    <a:lumOff val="40000"/>
                  </a:schemeClr>
                </a:solidFill>
              </a:rPr>
              <a:t>	 Tell </a:t>
            </a:r>
            <a:r>
              <a:rPr lang="en-US" sz="3400" i="1" dirty="0">
                <a:solidFill>
                  <a:schemeClr val="accent5">
                    <a:lumMod val="60000"/>
                    <a:lumOff val="40000"/>
                  </a:schemeClr>
                </a:solidFill>
              </a:rPr>
              <a:t>a story </a:t>
            </a:r>
            <a:endParaRPr lang="en-US" sz="3400" i="1" dirty="0" smtClean="0">
              <a:solidFill>
                <a:schemeClr val="accent5">
                  <a:lumMod val="60000"/>
                  <a:lumOff val="40000"/>
                </a:schemeClr>
              </a:solidFill>
            </a:endParaRPr>
          </a:p>
          <a:p>
            <a:r>
              <a:rPr lang="en-US" sz="3400" i="1" dirty="0" smtClean="0">
                <a:solidFill>
                  <a:schemeClr val="accent5">
                    <a:lumMod val="60000"/>
                    <a:lumOff val="40000"/>
                  </a:schemeClr>
                </a:solidFill>
              </a:rPr>
              <a:t>    Appeal to Identity</a:t>
            </a:r>
            <a:r>
              <a:rPr lang="en-US" sz="3400" i="1" dirty="0">
                <a:solidFill>
                  <a:schemeClr val="accent5">
                    <a:lumMod val="60000"/>
                    <a:lumOff val="40000"/>
                  </a:schemeClr>
                </a:solidFill>
              </a:rPr>
              <a:t> </a:t>
            </a:r>
            <a:r>
              <a:rPr lang="en-US" sz="3400" i="1" dirty="0" smtClean="0">
                <a:solidFill>
                  <a:schemeClr val="accent5">
                    <a:lumMod val="60000"/>
                    <a:lumOff val="40000"/>
                  </a:schemeClr>
                </a:solidFill>
              </a:rPr>
              <a:t>	  	</a:t>
            </a:r>
            <a:r>
              <a:rPr lang="en-US" sz="3400" dirty="0" smtClean="0">
                <a:solidFill>
                  <a:schemeClr val="accent5">
                    <a:lumMod val="60000"/>
                    <a:lumOff val="40000"/>
                  </a:schemeClr>
                </a:solidFill>
              </a:rPr>
              <a:t>Ask big, accept small	</a:t>
            </a:r>
            <a:r>
              <a:rPr lang="en-US" sz="3400" i="1" dirty="0" smtClean="0">
                <a:solidFill>
                  <a:schemeClr val="accent5">
                    <a:lumMod val="60000"/>
                    <a:lumOff val="40000"/>
                  </a:schemeClr>
                </a:solidFill>
              </a:rPr>
              <a:t>	</a:t>
            </a:r>
            <a:r>
              <a:rPr lang="en-US" sz="3400" b="1" dirty="0" smtClean="0">
                <a:solidFill>
                  <a:schemeClr val="accent5">
                    <a:lumMod val="60000"/>
                    <a:lumOff val="40000"/>
                  </a:schemeClr>
                </a:solidFill>
              </a:rPr>
              <a:t>Make recycling a pleasant experience</a:t>
            </a:r>
            <a:endParaRPr lang="en-US" sz="3400" b="1" dirty="0">
              <a:solidFill>
                <a:schemeClr val="accent5">
                  <a:lumMod val="60000"/>
                  <a:lumOff val="40000"/>
                </a:schemeClr>
              </a:solidFill>
            </a:endParaRPr>
          </a:p>
          <a:p>
            <a:pPr algn="ctr"/>
            <a:r>
              <a:rPr lang="en-US" sz="3400" i="1" dirty="0" smtClean="0">
                <a:solidFill>
                  <a:schemeClr val="accent5">
                    <a:lumMod val="60000"/>
                    <a:lumOff val="40000"/>
                  </a:schemeClr>
                </a:solidFill>
              </a:rPr>
              <a:t>Pick your moment</a:t>
            </a:r>
            <a:r>
              <a:rPr lang="en-US" sz="2200" i="1" dirty="0" smtClean="0"/>
              <a:t>	</a:t>
            </a:r>
            <a:endParaRPr lang="en-US" sz="2200" i="1" dirty="0"/>
          </a:p>
        </p:txBody>
      </p:sp>
      <p:sp>
        <p:nvSpPr>
          <p:cNvPr id="8" name="Rectangle 7"/>
          <p:cNvSpPr/>
          <p:nvPr/>
        </p:nvSpPr>
        <p:spPr>
          <a:xfrm>
            <a:off x="3124200" y="2209800"/>
            <a:ext cx="2342308" cy="923330"/>
          </a:xfrm>
          <a:prstGeom prst="rect">
            <a:avLst/>
          </a:prstGeom>
          <a:noFill/>
          <a:ln>
            <a:noFill/>
          </a:ln>
        </p:spPr>
        <p:txBody>
          <a:bodyPr wrap="none" lIns="91440" tIns="45720" rIns="91440" bIns="45720">
            <a:spAutoFit/>
          </a:bodyPr>
          <a:lstStyle/>
          <a:p>
            <a:pPr algn="ctr"/>
            <a:r>
              <a:rPr lang="en-US" sz="5400" b="1" u="sng" cap="none" spc="0" dirty="0" smtClean="0">
                <a:ln w="0"/>
                <a:solidFill>
                  <a:schemeClr val="accent3">
                    <a:lumMod val="75000"/>
                  </a:schemeClr>
                </a:solidFill>
                <a:effectLst>
                  <a:outerShdw blurRad="38100" dist="25400" dir="5400000" algn="ctr" rotWithShape="0">
                    <a:srgbClr val="6E747A">
                      <a:alpha val="43000"/>
                    </a:srgbClr>
                  </a:outerShdw>
                </a:effectLst>
              </a:rPr>
              <a:t>Be Nice</a:t>
            </a:r>
            <a:endParaRPr lang="en-US" sz="5400" b="1" u="sng" cap="none" spc="0" dirty="0">
              <a:ln w="0"/>
              <a:solidFill>
                <a:schemeClr val="accent3">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96186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33"/>
            <a:ext cx="8229600" cy="1143000"/>
          </a:xfrm>
        </p:spPr>
        <p:txBody>
          <a:bodyPr/>
          <a:lstStyle/>
          <a:p>
            <a:r>
              <a:rPr lang="en-US" dirty="0" smtClean="0"/>
              <a:t>Thank You</a:t>
            </a:r>
            <a:endParaRPr lang="en-US" dirty="0"/>
          </a:p>
        </p:txBody>
      </p:sp>
      <p:pic>
        <p:nvPicPr>
          <p:cNvPr id="4" name="Picture 3" descr="Logo.png"/>
          <p:cNvPicPr>
            <a:picLocks noChangeAspect="1"/>
          </p:cNvPicPr>
          <p:nvPr/>
        </p:nvPicPr>
        <p:blipFill>
          <a:blip r:embed="rId3" cstate="print"/>
          <a:stretch>
            <a:fillRect/>
          </a:stretch>
        </p:blipFill>
        <p:spPr>
          <a:xfrm>
            <a:off x="228600" y="228600"/>
            <a:ext cx="990600" cy="990600"/>
          </a:xfrm>
          <a:prstGeom prst="rect">
            <a:avLst/>
          </a:prstGeom>
        </p:spPr>
      </p:pic>
      <p:sp>
        <p:nvSpPr>
          <p:cNvPr id="5" name="TextBox 4"/>
          <p:cNvSpPr txBox="1"/>
          <p:nvPr/>
        </p:nvSpPr>
        <p:spPr>
          <a:xfrm>
            <a:off x="990600" y="1164545"/>
            <a:ext cx="304800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Helpful Links</a:t>
            </a:r>
            <a:endParaRPr lang="en-US" sz="3200" dirty="0"/>
          </a:p>
        </p:txBody>
      </p:sp>
      <p:sp>
        <p:nvSpPr>
          <p:cNvPr id="6" name="TextBox 5"/>
          <p:cNvSpPr txBox="1"/>
          <p:nvPr/>
        </p:nvSpPr>
        <p:spPr>
          <a:xfrm>
            <a:off x="1581150" y="1973561"/>
            <a:ext cx="51816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hlinkClick r:id="rId4"/>
              </a:rPr>
              <a:t>https://napcor.com/</a:t>
            </a:r>
            <a:endParaRPr lang="en-US" dirty="0"/>
          </a:p>
        </p:txBody>
      </p:sp>
      <p:sp>
        <p:nvSpPr>
          <p:cNvPr id="7" name="TextBox 6"/>
          <p:cNvSpPr txBox="1"/>
          <p:nvPr/>
        </p:nvSpPr>
        <p:spPr>
          <a:xfrm>
            <a:off x="1581150" y="2594734"/>
            <a:ext cx="6172200" cy="369332"/>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https://www.consumer.ftc.gov/articles/0226-shopping-green</a:t>
            </a:r>
            <a:endParaRPr lang="en-US" dirty="0"/>
          </a:p>
        </p:txBody>
      </p:sp>
      <p:sp>
        <p:nvSpPr>
          <p:cNvPr id="9" name="TextBox 8"/>
          <p:cNvSpPr txBox="1"/>
          <p:nvPr/>
        </p:nvSpPr>
        <p:spPr>
          <a:xfrm>
            <a:off x="1581150" y="3226964"/>
            <a:ext cx="4343400" cy="369332"/>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6"/>
              </a:rPr>
              <a:t>https://utah.momentumrecycling.com/</a:t>
            </a:r>
            <a:endParaRPr lang="en-US" dirty="0"/>
          </a:p>
        </p:txBody>
      </p:sp>
      <p:sp>
        <p:nvSpPr>
          <p:cNvPr id="10" name="TextBox 9"/>
          <p:cNvSpPr txBox="1"/>
          <p:nvPr/>
        </p:nvSpPr>
        <p:spPr>
          <a:xfrm>
            <a:off x="1581150" y="3849403"/>
            <a:ext cx="7553326" cy="2585323"/>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7"/>
              </a:rPr>
              <a:t>https://www.springbackutah.com</a:t>
            </a:r>
            <a:r>
              <a:rPr lang="en-US" dirty="0" smtClean="0">
                <a:hlinkClick r:id="rId7"/>
              </a:rPr>
              <a:t>/</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8"/>
              </a:rPr>
              <a:t>https://grist.org/article/we-recycle-so-much-trash-its-created-an-international-crisis/?</a:t>
            </a:r>
            <a:r>
              <a:rPr lang="en-US" dirty="0" smtClean="0">
                <a:hlinkClick r:id="rId8"/>
              </a:rPr>
              <a:t>utm_medium=email&amp;utm_source=newsletter&amp;utm_campaign=daily</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hlinkClick r:id="rId9"/>
              </a:rPr>
              <a:t>https://slco.org/recycle/hard-to-recycle-items/</a:t>
            </a:r>
            <a:endParaRPr lang="en-US" dirty="0"/>
          </a:p>
          <a:p>
            <a:endParaRPr lang="en-US" dirty="0"/>
          </a:p>
          <a:p>
            <a:pPr marL="285750" indent="-285750">
              <a:buFont typeface="Arial" panose="020B0604020202020204" pitchFamily="34" charset="0"/>
              <a:buChar char="•"/>
            </a:pPr>
            <a:endParaRPr lang="en-US" dirty="0"/>
          </a:p>
        </p:txBody>
      </p:sp>
      <p:sp>
        <p:nvSpPr>
          <p:cNvPr id="11" name="TextBox 10"/>
          <p:cNvSpPr txBox="1"/>
          <p:nvPr/>
        </p:nvSpPr>
        <p:spPr>
          <a:xfrm>
            <a:off x="1219200" y="6019800"/>
            <a:ext cx="2340897"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t>Questions?</a:t>
            </a:r>
            <a:endParaRPr lang="en-US" sz="3200" dirty="0"/>
          </a:p>
        </p:txBody>
      </p:sp>
    </p:spTree>
    <p:extLst>
      <p:ext uri="{BB962C8B-B14F-4D97-AF65-F5344CB8AC3E}">
        <p14:creationId xmlns:p14="http://schemas.microsoft.com/office/powerpoint/2010/main" val="3405976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Recycling Efficiency </a:t>
            </a:r>
            <a:br>
              <a:rPr lang="en-US" dirty="0" smtClean="0"/>
            </a:br>
            <a:r>
              <a:rPr lang="en-US" dirty="0" smtClean="0"/>
              <a:t>Cardboard</a:t>
            </a:r>
            <a:endParaRPr lang="en-US" dirty="0"/>
          </a:p>
        </p:txBody>
      </p:sp>
      <p:sp>
        <p:nvSpPr>
          <p:cNvPr id="3" name="Content Placeholder 2"/>
          <p:cNvSpPr>
            <a:spLocks noGrp="1"/>
          </p:cNvSpPr>
          <p:nvPr>
            <p:ph idx="1"/>
          </p:nvPr>
        </p:nvSpPr>
        <p:spPr/>
        <p:txBody>
          <a:bodyPr>
            <a:normAutofit/>
          </a:bodyPr>
          <a:lstStyle/>
          <a:p>
            <a:pPr lvl="1"/>
            <a:endParaRPr lang="en-US" dirty="0" smtClean="0"/>
          </a:p>
          <a:p>
            <a:r>
              <a:rPr lang="en-US" dirty="0" smtClean="0"/>
              <a:t>Recycling Savings (per ton)</a:t>
            </a:r>
          </a:p>
          <a:p>
            <a:endParaRPr lang="en-US" dirty="0" smtClean="0"/>
          </a:p>
          <a:p>
            <a:pPr lvl="1"/>
            <a:r>
              <a:rPr lang="en-US" u="sng" dirty="0" smtClean="0"/>
              <a:t>Energy</a:t>
            </a:r>
            <a:r>
              <a:rPr lang="en-US" dirty="0" smtClean="0"/>
              <a:t> – 24% Reduction (4,100 Kwh)</a:t>
            </a:r>
          </a:p>
          <a:p>
            <a:pPr lvl="1">
              <a:buNone/>
            </a:pPr>
            <a:endParaRPr lang="en-US" dirty="0" smtClean="0"/>
          </a:p>
          <a:p>
            <a:pPr lvl="1"/>
            <a:r>
              <a:rPr lang="en-US" u="sng" dirty="0" smtClean="0"/>
              <a:t>Water</a:t>
            </a:r>
            <a:r>
              <a:rPr lang="en-US" dirty="0" smtClean="0"/>
              <a:t> – 50% Reduction (7,000 gallons)</a:t>
            </a:r>
          </a:p>
          <a:p>
            <a:pPr lvl="1"/>
            <a:endParaRPr lang="en-US" dirty="0" smtClean="0"/>
          </a:p>
          <a:p>
            <a:pPr lvl="1"/>
            <a:r>
              <a:rPr lang="en-US" u="sng" dirty="0" smtClean="0"/>
              <a:t>Landfill Space </a:t>
            </a:r>
            <a:r>
              <a:rPr lang="en-US" dirty="0" smtClean="0"/>
              <a:t>– 9 Cubic Yards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extLst>
      <p:ext uri="{BB962C8B-B14F-4D97-AF65-F5344CB8AC3E}">
        <p14:creationId xmlns:p14="http://schemas.microsoft.com/office/powerpoint/2010/main" val="884759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015095"/>
            <a:ext cx="9144000" cy="4827809"/>
          </a:xfrm>
          <a:prstGeom prst="rect">
            <a:avLst/>
          </a:prstGeom>
        </p:spPr>
      </p:pic>
    </p:spTree>
    <p:extLst>
      <p:ext uri="{BB962C8B-B14F-4D97-AF65-F5344CB8AC3E}">
        <p14:creationId xmlns:p14="http://schemas.microsoft.com/office/powerpoint/2010/main" val="1940169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Recycling Efficiency </a:t>
            </a:r>
            <a:br>
              <a:rPr lang="en-US" dirty="0" smtClean="0"/>
            </a:br>
            <a:r>
              <a:rPr lang="en-US" dirty="0" smtClean="0"/>
              <a:t>Plastics</a:t>
            </a:r>
            <a:endParaRPr lang="en-US" dirty="0"/>
          </a:p>
        </p:txBody>
      </p:sp>
      <p:sp>
        <p:nvSpPr>
          <p:cNvPr id="3" name="Content Placeholder 2"/>
          <p:cNvSpPr>
            <a:spLocks noGrp="1"/>
          </p:cNvSpPr>
          <p:nvPr>
            <p:ph idx="1"/>
          </p:nvPr>
        </p:nvSpPr>
        <p:spPr/>
        <p:txBody>
          <a:bodyPr>
            <a:normAutofit lnSpcReduction="10000"/>
          </a:bodyPr>
          <a:lstStyle/>
          <a:p>
            <a:pPr lvl="1"/>
            <a:endParaRPr lang="en-US" dirty="0" smtClean="0"/>
          </a:p>
          <a:p>
            <a:r>
              <a:rPr lang="en-US" dirty="0" smtClean="0"/>
              <a:t>Recycling Savings (per ton)</a:t>
            </a:r>
          </a:p>
          <a:p>
            <a:endParaRPr lang="en-US" dirty="0" smtClean="0"/>
          </a:p>
          <a:p>
            <a:pPr lvl="1"/>
            <a:r>
              <a:rPr lang="en-US" u="sng" dirty="0" smtClean="0"/>
              <a:t>Energy</a:t>
            </a:r>
            <a:r>
              <a:rPr lang="en-US" dirty="0" smtClean="0"/>
              <a:t> – 90% Reduction (5,700 Kwh)</a:t>
            </a:r>
          </a:p>
          <a:p>
            <a:pPr lvl="1">
              <a:buNone/>
            </a:pPr>
            <a:endParaRPr lang="en-US" dirty="0" smtClean="0"/>
          </a:p>
          <a:p>
            <a:pPr lvl="1"/>
            <a:r>
              <a:rPr lang="en-US" u="sng" dirty="0" smtClean="0"/>
              <a:t>Oil </a:t>
            </a:r>
            <a:r>
              <a:rPr lang="en-US" dirty="0" smtClean="0"/>
              <a:t>– 16.3 barrels Reduced</a:t>
            </a:r>
          </a:p>
          <a:p>
            <a:pPr marL="914400" lvl="2" indent="0">
              <a:buNone/>
            </a:pPr>
            <a:r>
              <a:rPr lang="en-US" dirty="0"/>
              <a:t> </a:t>
            </a:r>
            <a:r>
              <a:rPr lang="en-US" dirty="0" smtClean="0"/>
              <a:t>        685 gallons crude oil</a:t>
            </a:r>
          </a:p>
          <a:p>
            <a:pPr lvl="1">
              <a:buNone/>
            </a:pPr>
            <a:endParaRPr lang="en-US" dirty="0" smtClean="0"/>
          </a:p>
          <a:p>
            <a:pPr lvl="1"/>
            <a:r>
              <a:rPr lang="en-US" u="sng" dirty="0" smtClean="0"/>
              <a:t>Landfill Space </a:t>
            </a:r>
            <a:r>
              <a:rPr lang="en-US" dirty="0" smtClean="0"/>
              <a:t>– 30 Cubic Yards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5" name="Picture 4" descr="Logo.png"/>
          <p:cNvPicPr>
            <a:picLocks noChangeAspect="1"/>
          </p:cNvPicPr>
          <p:nvPr/>
        </p:nvPicPr>
        <p:blipFill>
          <a:blip r:embed="rId3" cstate="print"/>
          <a:stretch>
            <a:fillRect/>
          </a:stretch>
        </p:blipFill>
        <p:spPr>
          <a:xfrm>
            <a:off x="228600" y="228600"/>
            <a:ext cx="990600" cy="990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19483</TotalTime>
  <Words>4739</Words>
  <Application>Microsoft Office PowerPoint</Application>
  <PresentationFormat>On-screen Show (4:3)</PresentationFormat>
  <Paragraphs>779</Paragraphs>
  <Slides>61</Slides>
  <Notes>61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Arial</vt:lpstr>
      <vt:lpstr>Calibri</vt:lpstr>
      <vt:lpstr>Georgia</vt:lpstr>
      <vt:lpstr>Microsoft Sans Serif</vt:lpstr>
      <vt:lpstr>Microsoft Tai Le</vt:lpstr>
      <vt:lpstr>Museo Sans 500</vt:lpstr>
      <vt:lpstr>Museo Sans 700</vt:lpstr>
      <vt:lpstr>NotoNashkArabic</vt:lpstr>
      <vt:lpstr>proxima-nova</vt:lpstr>
      <vt:lpstr>Times New Roman</vt:lpstr>
      <vt:lpstr>Office Theme</vt:lpstr>
      <vt:lpstr> </vt:lpstr>
      <vt:lpstr>Today</vt:lpstr>
      <vt:lpstr>Recycling is Awesome</vt:lpstr>
      <vt:lpstr>Recycling Efficiency</vt:lpstr>
      <vt:lpstr>Recycling Efficiency  Paper</vt:lpstr>
      <vt:lpstr>PowerPoint Presentation</vt:lpstr>
      <vt:lpstr>Recycling Efficiency  Cardboard</vt:lpstr>
      <vt:lpstr>PowerPoint Presentation</vt:lpstr>
      <vt:lpstr>Recycling Efficiency  Plastics</vt:lpstr>
      <vt:lpstr>PowerPoint Presentation</vt:lpstr>
      <vt:lpstr>Recycling Efficiency  Steel/Iron</vt:lpstr>
      <vt:lpstr>PowerPoint Presentation</vt:lpstr>
      <vt:lpstr>Recycling Efficiency Aluminum</vt:lpstr>
      <vt:lpstr>PowerPoint Presentation</vt:lpstr>
      <vt:lpstr>Recycling Efficiency  Glass</vt:lpstr>
      <vt:lpstr>PowerPoint Presentation</vt:lpstr>
      <vt:lpstr>PowerPoint Presentation</vt:lpstr>
      <vt:lpstr>Cardboard, Paperboard &amp; Paper</vt:lpstr>
      <vt:lpstr>Cardboard, Paperboard &amp; Paper</vt:lpstr>
      <vt:lpstr>Cartons – the “tricky” one</vt:lpstr>
      <vt:lpstr>Cartons – the “tricky” one</vt:lpstr>
      <vt:lpstr>Metals</vt:lpstr>
      <vt:lpstr>Metals</vt:lpstr>
      <vt:lpstr>Plastics</vt:lpstr>
      <vt:lpstr>Plastics Chart</vt:lpstr>
      <vt:lpstr>Plastics</vt:lpstr>
      <vt:lpstr>Plastics</vt:lpstr>
      <vt:lpstr>What is Recyclable in the Blue Bin?</vt:lpstr>
      <vt:lpstr>Common Mistakes</vt:lpstr>
      <vt:lpstr>“Harder”- to Recycle Materials</vt:lpstr>
      <vt:lpstr>Challenges</vt:lpstr>
      <vt:lpstr>Industry Challenges</vt:lpstr>
      <vt:lpstr>PowerPoint Presentation</vt:lpstr>
      <vt:lpstr>PowerPoint Presentation</vt:lpstr>
      <vt:lpstr>PowerPoint Presentation</vt:lpstr>
      <vt:lpstr>PowerPoint Presentation</vt:lpstr>
      <vt:lpstr>Industry Challenges</vt:lpstr>
      <vt:lpstr>PowerPoint Presentation</vt:lpstr>
      <vt:lpstr>Industry Challenges</vt:lpstr>
      <vt:lpstr>PowerPoint Presentation</vt:lpstr>
      <vt:lpstr>Industry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Perception Challenges</vt:lpstr>
      <vt:lpstr>Perception Challenges</vt:lpstr>
      <vt:lpstr>Availability Challenges</vt:lpstr>
      <vt:lpstr>Green Purchasing</vt:lpstr>
      <vt:lpstr>Green Purchasing</vt:lpstr>
      <vt:lpstr>Recycled Content</vt:lpstr>
      <vt:lpstr>PowerPoint Presentation</vt:lpstr>
      <vt:lpstr>Outreach Best Practices</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 Lake City Master Recycler</dc:title>
  <dc:creator>Lasley, Jack</dc:creator>
  <cp:lastModifiedBy>Callaway, Robert</cp:lastModifiedBy>
  <cp:revision>698</cp:revision>
  <cp:lastPrinted>2019-04-09T20:03:11Z</cp:lastPrinted>
  <dcterms:created xsi:type="dcterms:W3CDTF">2006-08-16T00:00:00Z</dcterms:created>
  <dcterms:modified xsi:type="dcterms:W3CDTF">2019-04-23T16:21:23Z</dcterms:modified>
</cp:coreProperties>
</file>